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6" r:id="rId3"/>
    <p:sldId id="258" r:id="rId4"/>
    <p:sldId id="260" r:id="rId6"/>
    <p:sldId id="261" r:id="rId7"/>
    <p:sldId id="353" r:id="rId8"/>
    <p:sldId id="360" r:id="rId9"/>
    <p:sldId id="359" r:id="rId10"/>
    <p:sldId id="355" r:id="rId11"/>
    <p:sldId id="354" r:id="rId12"/>
    <p:sldId id="357" r:id="rId13"/>
    <p:sldId id="294" r:id="rId14"/>
    <p:sldId id="296" r:id="rId15"/>
    <p:sldId id="361" r:id="rId16"/>
    <p:sldId id="358" r:id="rId17"/>
    <p:sldId id="362" r:id="rId18"/>
    <p:sldId id="293" r:id="rId19"/>
    <p:sldId id="290" r:id="rId20"/>
    <p:sldId id="262" r:id="rId21"/>
    <p:sldId id="297" r:id="rId22"/>
    <p:sldId id="318" r:id="rId23"/>
    <p:sldId id="301" r:id="rId24"/>
    <p:sldId id="352" r:id="rId25"/>
    <p:sldId id="323" r:id="rId26"/>
  </p:sldIdLst>
  <p:sldSz cx="9144000" cy="5143500" type="screen16x9"/>
  <p:notesSz cx="9144000" cy="6858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 userDrawn="1">
          <p15:clr>
            <a:srgbClr val="A4A3A4"/>
          </p15:clr>
        </p15:guide>
        <p15:guide id="2" pos="3344" userDrawn="1">
          <p15:clr>
            <a:srgbClr val="A4A3A4"/>
          </p15:clr>
        </p15:guide>
        <p15:guide id="3" pos="252" userDrawn="1">
          <p15:clr>
            <a:srgbClr val="A4A3A4"/>
          </p15:clr>
        </p15:guide>
        <p15:guide id="4" pos="549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121" d="100"/>
          <a:sy n="121" d="100"/>
        </p:scale>
        <p:origin x="291" y="54"/>
      </p:cViewPr>
      <p:guideLst>
        <p:guide orient="horz" pos="1348"/>
        <p:guide pos="3344"/>
        <p:guide pos="252"/>
        <p:guide pos="5490"/>
      </p:guideLst>
    </p:cSldViewPr>
  </p:slid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0" Type="http://schemas.openxmlformats.org/officeDocument/2006/relationships/tags" Target="tags/tag97.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08E2DB8-30F6-4571-8251-EB344C32BB31}"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8F340582-E775-45C7-8718-632C13C31E8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Freeform 316"/>
          <p:cNvSpPr/>
          <p:nvPr/>
        </p:nvSpPr>
        <p:spPr bwMode="auto">
          <a:xfrm>
            <a:off x="0" y="0"/>
            <a:ext cx="2241550"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10" name="矩形 9"/>
          <p:cNvSpPr/>
          <p:nvPr userDrawn="1"/>
        </p:nvSpPr>
        <p:spPr>
          <a:xfrm>
            <a:off x="2" y="5048250"/>
            <a:ext cx="2285286" cy="95249"/>
          </a:xfrm>
          <a:prstGeom prst="rect">
            <a:avLst/>
          </a:prstGeom>
          <a:solidFill>
            <a:schemeClr val="tx2">
              <a:lumMod val="75000"/>
            </a:schemeClr>
          </a:solidFill>
          <a:ln>
            <a:noFill/>
          </a:ln>
          <a:effectLst/>
        </p:spPr>
        <p:txBody>
          <a:bodyPr wrap="none" anchor="ctr"/>
          <a:lstStyle/>
          <a:p>
            <a:pPr lvl="0"/>
            <a:endParaRPr lang="zh-CN" altLang="en-US" sz="4000" b="1">
              <a:solidFill>
                <a:schemeClr val="tx1"/>
              </a:solidFill>
              <a:latin typeface="Arial" panose="020B0604020202020204" pitchFamily="34" charset="0"/>
              <a:ea typeface="宋体" panose="02010600030101010101" pitchFamily="2" charset="-122"/>
            </a:endParaRPr>
          </a:p>
        </p:txBody>
      </p:sp>
      <p:sp>
        <p:nvSpPr>
          <p:cNvPr id="11" name="矩形 10"/>
          <p:cNvSpPr/>
          <p:nvPr userDrawn="1"/>
        </p:nvSpPr>
        <p:spPr>
          <a:xfrm>
            <a:off x="2" y="5048250"/>
            <a:ext cx="2285286" cy="95249"/>
          </a:xfrm>
          <a:prstGeom prst="rect">
            <a:avLst/>
          </a:prstGeom>
          <a:solidFill>
            <a:schemeClr val="tx2">
              <a:lumMod val="75000"/>
            </a:schemeClr>
          </a:solidFill>
          <a:ln>
            <a:noFill/>
          </a:ln>
          <a:effectLst/>
        </p:spPr>
        <p:txBody>
          <a:bodyPr wrap="none" anchor="ctr"/>
          <a:lstStyle/>
          <a:p>
            <a:pPr lvl="0"/>
            <a:endParaRPr lang="zh-CN" altLang="en-US" sz="4000" b="1">
              <a:solidFill>
                <a:schemeClr val="tx1"/>
              </a:solidFill>
              <a:latin typeface="Arial" panose="020B0604020202020204" pitchFamily="34" charset="0"/>
              <a:ea typeface="宋体" panose="02010600030101010101" pitchFamily="2" charset="-122"/>
            </a:endParaRPr>
          </a:p>
        </p:txBody>
      </p:sp>
      <p:sp>
        <p:nvSpPr>
          <p:cNvPr id="12" name="矩形 11"/>
          <p:cNvSpPr/>
          <p:nvPr userDrawn="1"/>
        </p:nvSpPr>
        <p:spPr>
          <a:xfrm>
            <a:off x="2283965" y="5048250"/>
            <a:ext cx="2285286" cy="95249"/>
          </a:xfrm>
          <a:prstGeom prst="rect">
            <a:avLst/>
          </a:prstGeom>
          <a:solidFill>
            <a:schemeClr val="tx2">
              <a:lumMod val="75000"/>
            </a:schemeClr>
          </a:solidFill>
          <a:ln>
            <a:noFill/>
          </a:ln>
          <a:effectLst/>
        </p:spPr>
        <p:txBody>
          <a:bodyPr wrap="none" anchor="ctr"/>
          <a:lstStyle/>
          <a:p>
            <a:pPr lvl="0"/>
            <a:endParaRPr lang="zh-CN" altLang="en-US" sz="4000" b="1">
              <a:latin typeface="Arial" panose="020B0604020202020204" pitchFamily="34" charset="0"/>
              <a:ea typeface="方正品尚黑简体"/>
            </a:endParaRPr>
          </a:p>
        </p:txBody>
      </p:sp>
      <p:sp>
        <p:nvSpPr>
          <p:cNvPr id="13" name="矩形 12"/>
          <p:cNvSpPr/>
          <p:nvPr userDrawn="1"/>
        </p:nvSpPr>
        <p:spPr>
          <a:xfrm>
            <a:off x="4574751" y="5048250"/>
            <a:ext cx="2285286" cy="95249"/>
          </a:xfrm>
          <a:prstGeom prst="rect">
            <a:avLst/>
          </a:prstGeom>
          <a:solidFill>
            <a:schemeClr val="tx2">
              <a:lumMod val="75000"/>
            </a:schemeClr>
          </a:solidFill>
          <a:ln>
            <a:noFill/>
          </a:ln>
          <a:effectLst/>
        </p:spPr>
        <p:txBody>
          <a:bodyPr wrap="none" anchor="ctr"/>
          <a:lstStyle/>
          <a:p>
            <a:pPr lvl="0"/>
            <a:endParaRPr lang="zh-CN" altLang="en-US" sz="4000" b="1">
              <a:solidFill>
                <a:schemeClr val="tx1"/>
              </a:solidFill>
              <a:latin typeface="Arial" panose="020B0604020202020204" pitchFamily="34" charset="0"/>
              <a:ea typeface="宋体" panose="02010600030101010101" pitchFamily="2" charset="-122"/>
            </a:endParaRPr>
          </a:p>
        </p:txBody>
      </p:sp>
      <p:sp>
        <p:nvSpPr>
          <p:cNvPr id="14" name="矩形 13"/>
          <p:cNvSpPr/>
          <p:nvPr userDrawn="1"/>
        </p:nvSpPr>
        <p:spPr>
          <a:xfrm>
            <a:off x="6858714" y="5048250"/>
            <a:ext cx="2285286" cy="95249"/>
          </a:xfrm>
          <a:prstGeom prst="rect">
            <a:avLst/>
          </a:pr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tx1"/>
              </a:solidFill>
            </a:endParaRPr>
          </a:p>
        </p:txBody>
      </p:sp>
      <p:pic>
        <p:nvPicPr>
          <p:cNvPr id="27" name="图片 26" descr="长江小学校标（透明）"/>
          <p:cNvPicPr>
            <a:picLocks noChangeAspect="1"/>
          </p:cNvPicPr>
          <p:nvPr userDrawn="1"/>
        </p:nvPicPr>
        <p:blipFill>
          <a:blip r:embed="rId2"/>
          <a:stretch>
            <a:fillRect/>
          </a:stretch>
        </p:blipFill>
        <p:spPr>
          <a:xfrm>
            <a:off x="8388350" y="51435"/>
            <a:ext cx="637540" cy="6756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矩形 1"/>
          <p:cNvSpPr/>
          <p:nvPr userDrawn="1"/>
        </p:nvSpPr>
        <p:spPr>
          <a:xfrm>
            <a:off x="2" y="5048250"/>
            <a:ext cx="2285286" cy="95249"/>
          </a:xfrm>
          <a:prstGeom prst="rect">
            <a:avLst/>
          </a:prstGeom>
          <a:solidFill>
            <a:schemeClr val="tx2">
              <a:lumMod val="75000"/>
            </a:schemeClr>
          </a:solidFill>
          <a:ln>
            <a:noFill/>
          </a:ln>
          <a:effectLst/>
        </p:spPr>
        <p:txBody>
          <a:bodyPr wrap="none" anchor="ctr"/>
          <a:lstStyle/>
          <a:p>
            <a:pPr lvl="0"/>
            <a:endParaRPr lang="zh-CN" altLang="en-US" sz="4000" b="1">
              <a:solidFill>
                <a:schemeClr val="tx1"/>
              </a:solidFill>
              <a:latin typeface="Arial" panose="020B0604020202020204" pitchFamily="34" charset="0"/>
              <a:ea typeface="宋体" panose="02010600030101010101" pitchFamily="2" charset="-122"/>
            </a:endParaRPr>
          </a:p>
        </p:txBody>
      </p:sp>
      <p:sp>
        <p:nvSpPr>
          <p:cNvPr id="3" name="矩形 2"/>
          <p:cNvSpPr/>
          <p:nvPr userDrawn="1"/>
        </p:nvSpPr>
        <p:spPr>
          <a:xfrm>
            <a:off x="2283965" y="5048250"/>
            <a:ext cx="2285286" cy="95249"/>
          </a:xfrm>
          <a:prstGeom prst="rect">
            <a:avLst/>
          </a:prstGeom>
          <a:solidFill>
            <a:schemeClr val="tx2">
              <a:lumMod val="75000"/>
            </a:schemeClr>
          </a:solidFill>
          <a:ln>
            <a:noFill/>
          </a:ln>
          <a:effectLst/>
        </p:spPr>
        <p:txBody>
          <a:bodyPr wrap="none" anchor="ctr"/>
          <a:lstStyle/>
          <a:p>
            <a:pPr lvl="0"/>
            <a:endParaRPr lang="zh-CN" altLang="en-US" sz="4000" b="1">
              <a:latin typeface="Arial" panose="020B0604020202020204" pitchFamily="34" charset="0"/>
              <a:ea typeface="方正品尚黑简体"/>
            </a:endParaRPr>
          </a:p>
        </p:txBody>
      </p:sp>
      <p:sp>
        <p:nvSpPr>
          <p:cNvPr id="4" name="矩形 3"/>
          <p:cNvSpPr/>
          <p:nvPr userDrawn="1"/>
        </p:nvSpPr>
        <p:spPr>
          <a:xfrm>
            <a:off x="4574751" y="5048250"/>
            <a:ext cx="2285286" cy="95249"/>
          </a:xfrm>
          <a:prstGeom prst="rect">
            <a:avLst/>
          </a:prstGeom>
          <a:solidFill>
            <a:schemeClr val="tx2">
              <a:lumMod val="75000"/>
            </a:schemeClr>
          </a:solidFill>
          <a:ln>
            <a:noFill/>
          </a:ln>
          <a:effectLst/>
        </p:spPr>
        <p:txBody>
          <a:bodyPr wrap="none" anchor="ctr"/>
          <a:lstStyle/>
          <a:p>
            <a:pPr lvl="0"/>
            <a:endParaRPr lang="zh-CN" altLang="en-US" sz="4000" b="1">
              <a:solidFill>
                <a:schemeClr val="tx1"/>
              </a:solidFill>
              <a:latin typeface="Arial" panose="020B0604020202020204" pitchFamily="34" charset="0"/>
              <a:ea typeface="宋体" panose="02010600030101010101" pitchFamily="2" charset="-122"/>
            </a:endParaRPr>
          </a:p>
        </p:txBody>
      </p:sp>
      <p:sp>
        <p:nvSpPr>
          <p:cNvPr id="5" name="矩形 4"/>
          <p:cNvSpPr/>
          <p:nvPr userDrawn="1"/>
        </p:nvSpPr>
        <p:spPr>
          <a:xfrm>
            <a:off x="6858714" y="5048250"/>
            <a:ext cx="2285286" cy="95249"/>
          </a:xfrm>
          <a:prstGeom prst="rect">
            <a:avLst/>
          </a:pr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image" Target="../media/image1.png"/><Relationship Id="rId7" Type="http://schemas.openxmlformats.org/officeDocument/2006/relationships/tags" Target="../tags/tag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7" name="图片 26" descr="长江小学校标（透明）"/>
          <p:cNvPicPr>
            <a:picLocks noChangeAspect="1"/>
          </p:cNvPicPr>
          <p:nvPr userDrawn="1">
            <p:custDataLst>
              <p:tags r:id="rId7"/>
            </p:custDataLst>
          </p:nvPr>
        </p:nvPicPr>
        <p:blipFill>
          <a:blip r:embed="rId8"/>
          <a:stretch>
            <a:fillRect/>
          </a:stretch>
        </p:blipFill>
        <p:spPr>
          <a:xfrm>
            <a:off x="8388350" y="51435"/>
            <a:ext cx="637540" cy="67564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1" Type="http://schemas.openxmlformats.org/officeDocument/2006/relationships/slideLayout" Target="../slideLayouts/slideLayout1.xml"/><Relationship Id="rId10" Type="http://schemas.openxmlformats.org/officeDocument/2006/relationships/image" Target="../media/image1.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4" Type="http://schemas.openxmlformats.org/officeDocument/2006/relationships/notesSlide" Target="../notesSlides/notesSlide1.xml"/><Relationship Id="rId13" Type="http://schemas.openxmlformats.org/officeDocument/2006/relationships/slideLayout" Target="../slideLayouts/slideLayout6.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9" Type="http://schemas.openxmlformats.org/officeDocument/2006/relationships/tags" Target="../tags/tag28.xml"/><Relationship Id="rId8" Type="http://schemas.openxmlformats.org/officeDocument/2006/relationships/image" Target="../media/image4.png"/><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image" Target="../media/image3.png"/><Relationship Id="rId3" Type="http://schemas.openxmlformats.org/officeDocument/2006/relationships/tags" Target="../tags/tag24.xml"/><Relationship Id="rId2" Type="http://schemas.openxmlformats.org/officeDocument/2006/relationships/tags" Target="../tags/tag23.xml"/><Relationship Id="rId12" Type="http://schemas.openxmlformats.org/officeDocument/2006/relationships/notesSlide" Target="../notesSlides/notesSlide3.xml"/><Relationship Id="rId11" Type="http://schemas.openxmlformats.org/officeDocument/2006/relationships/slideLayout" Target="../slideLayouts/slideLayout6.xml"/><Relationship Id="rId10" Type="http://schemas.openxmlformats.org/officeDocument/2006/relationships/image" Target="../media/image1.png"/><Relationship Id="rId1" Type="http://schemas.openxmlformats.org/officeDocument/2006/relationships/tags" Target="../tags/tag22.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6.xml"/><Relationship Id="rId2" Type="http://schemas.openxmlformats.org/officeDocument/2006/relationships/tags" Target="../tags/tag29.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6.xml"/><Relationship Id="rId2" Type="http://schemas.openxmlformats.org/officeDocument/2006/relationships/tags" Target="../tags/tag30.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6.xml"/><Relationship Id="rId2" Type="http://schemas.openxmlformats.org/officeDocument/2006/relationships/tags" Target="../tags/tag31.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6.xml"/><Relationship Id="rId2" Type="http://schemas.openxmlformats.org/officeDocument/2006/relationships/tags" Target="../tags/tag32.xml"/><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9" Type="http://schemas.openxmlformats.org/officeDocument/2006/relationships/tags" Target="../tags/tag40.xml"/><Relationship Id="rId8" Type="http://schemas.openxmlformats.org/officeDocument/2006/relationships/tags" Target="../tags/tag39.xml"/><Relationship Id="rId7" Type="http://schemas.openxmlformats.org/officeDocument/2006/relationships/tags" Target="../tags/tag38.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4" Type="http://schemas.openxmlformats.org/officeDocument/2006/relationships/slideLayout" Target="../slideLayouts/slideLayout6.xml"/><Relationship Id="rId13" Type="http://schemas.openxmlformats.org/officeDocument/2006/relationships/tags" Target="../tags/tag44.xml"/><Relationship Id="rId12" Type="http://schemas.openxmlformats.org/officeDocument/2006/relationships/tags" Target="../tags/tag43.xml"/><Relationship Id="rId11" Type="http://schemas.openxmlformats.org/officeDocument/2006/relationships/tags" Target="../tags/tag42.xml"/><Relationship Id="rId10" Type="http://schemas.openxmlformats.org/officeDocument/2006/relationships/tags" Target="../tags/tag41.xml"/><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9" Type="http://schemas.openxmlformats.org/officeDocument/2006/relationships/tags" Target="../tags/tag53.xml"/><Relationship Id="rId8" Type="http://schemas.openxmlformats.org/officeDocument/2006/relationships/tags" Target="../tags/tag52.xml"/><Relationship Id="rId7" Type="http://schemas.openxmlformats.org/officeDocument/2006/relationships/tags" Target="../tags/tag51.xml"/><Relationship Id="rId6" Type="http://schemas.openxmlformats.org/officeDocument/2006/relationships/tags" Target="../tags/tag50.xml"/><Relationship Id="rId5" Type="http://schemas.openxmlformats.org/officeDocument/2006/relationships/tags" Target="../tags/tag49.xml"/><Relationship Id="rId4" Type="http://schemas.openxmlformats.org/officeDocument/2006/relationships/tags" Target="../tags/tag48.xml"/><Relationship Id="rId3" Type="http://schemas.openxmlformats.org/officeDocument/2006/relationships/tags" Target="../tags/tag47.xml"/><Relationship Id="rId2" Type="http://schemas.openxmlformats.org/officeDocument/2006/relationships/tags" Target="../tags/tag46.xml"/><Relationship Id="rId16" Type="http://schemas.openxmlformats.org/officeDocument/2006/relationships/slideLayout" Target="../slideLayouts/slideLayout6.xml"/><Relationship Id="rId15" Type="http://schemas.openxmlformats.org/officeDocument/2006/relationships/tags" Target="../tags/tag59.xml"/><Relationship Id="rId14" Type="http://schemas.openxmlformats.org/officeDocument/2006/relationships/tags" Target="../tags/tag58.xml"/><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tags" Target="../tags/tag55.xml"/><Relationship Id="rId10" Type="http://schemas.openxmlformats.org/officeDocument/2006/relationships/tags" Target="../tags/tag54.xml"/><Relationship Id="rId1" Type="http://schemas.openxmlformats.org/officeDocument/2006/relationships/tags" Target="../tags/tag45.xml"/></Relationships>
</file>

<file path=ppt/slides/_rels/slide13.xml.rels><?xml version="1.0" encoding="UTF-8" standalone="yes"?>
<Relationships xmlns="http://schemas.openxmlformats.org/package/2006/relationships"><Relationship Id="rId9" Type="http://schemas.openxmlformats.org/officeDocument/2006/relationships/tags" Target="../tags/tag68.xml"/><Relationship Id="rId8" Type="http://schemas.openxmlformats.org/officeDocument/2006/relationships/tags" Target="../tags/tag67.xml"/><Relationship Id="rId7" Type="http://schemas.openxmlformats.org/officeDocument/2006/relationships/tags" Target="../tags/tag66.xml"/><Relationship Id="rId6" Type="http://schemas.openxmlformats.org/officeDocument/2006/relationships/tags" Target="../tags/tag65.xml"/><Relationship Id="rId5" Type="http://schemas.openxmlformats.org/officeDocument/2006/relationships/tags" Target="../tags/tag64.xml"/><Relationship Id="rId4" Type="http://schemas.openxmlformats.org/officeDocument/2006/relationships/tags" Target="../tags/tag63.xml"/><Relationship Id="rId3" Type="http://schemas.openxmlformats.org/officeDocument/2006/relationships/tags" Target="../tags/tag62.xml"/><Relationship Id="rId2" Type="http://schemas.openxmlformats.org/officeDocument/2006/relationships/tags" Target="../tags/tag61.xml"/><Relationship Id="rId17" Type="http://schemas.openxmlformats.org/officeDocument/2006/relationships/slideLayout" Target="../slideLayouts/slideLayout6.xml"/><Relationship Id="rId16" Type="http://schemas.openxmlformats.org/officeDocument/2006/relationships/tags" Target="../tags/tag75.xml"/><Relationship Id="rId15" Type="http://schemas.openxmlformats.org/officeDocument/2006/relationships/tags" Target="../tags/tag74.xml"/><Relationship Id="rId14" Type="http://schemas.openxmlformats.org/officeDocument/2006/relationships/tags" Target="../tags/tag73.xml"/><Relationship Id="rId13" Type="http://schemas.openxmlformats.org/officeDocument/2006/relationships/tags" Target="../tags/tag72.xml"/><Relationship Id="rId12" Type="http://schemas.openxmlformats.org/officeDocument/2006/relationships/tags" Target="../tags/tag71.xml"/><Relationship Id="rId11" Type="http://schemas.openxmlformats.org/officeDocument/2006/relationships/tags" Target="../tags/tag70.xml"/><Relationship Id="rId10" Type="http://schemas.openxmlformats.org/officeDocument/2006/relationships/tags" Target="../tags/tag69.xml"/><Relationship Id="rId1" Type="http://schemas.openxmlformats.org/officeDocument/2006/relationships/tags" Target="../tags/tag6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6.xml"/><Relationship Id="rId2" Type="http://schemas.openxmlformats.org/officeDocument/2006/relationships/image" Target="../media/image1.png"/><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9" Type="http://schemas.openxmlformats.org/officeDocument/2006/relationships/tags" Target="../tags/tag84.xml"/><Relationship Id="rId8" Type="http://schemas.openxmlformats.org/officeDocument/2006/relationships/tags" Target="../tags/tag83.xml"/><Relationship Id="rId7" Type="http://schemas.openxmlformats.org/officeDocument/2006/relationships/tags" Target="../tags/tag82.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tags" Target="../tags/tag79.xml"/><Relationship Id="rId3" Type="http://schemas.openxmlformats.org/officeDocument/2006/relationships/tags" Target="../tags/tag78.xml"/><Relationship Id="rId22" Type="http://schemas.openxmlformats.org/officeDocument/2006/relationships/slideLayout" Target="../slideLayouts/slideLayout6.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tags" Target="../tags/tag77.xml"/><Relationship Id="rId19" Type="http://schemas.openxmlformats.org/officeDocument/2006/relationships/tags" Target="../tags/tag94.xml"/><Relationship Id="rId18" Type="http://schemas.openxmlformats.org/officeDocument/2006/relationships/tags" Target="../tags/tag93.xml"/><Relationship Id="rId17" Type="http://schemas.openxmlformats.org/officeDocument/2006/relationships/tags" Target="../tags/tag92.xml"/><Relationship Id="rId16" Type="http://schemas.openxmlformats.org/officeDocument/2006/relationships/tags" Target="../tags/tag91.xml"/><Relationship Id="rId15" Type="http://schemas.openxmlformats.org/officeDocument/2006/relationships/tags" Target="../tags/tag90.xml"/><Relationship Id="rId14" Type="http://schemas.openxmlformats.org/officeDocument/2006/relationships/tags" Target="../tags/tag89.xml"/><Relationship Id="rId13" Type="http://schemas.openxmlformats.org/officeDocument/2006/relationships/tags" Target="../tags/tag88.xml"/><Relationship Id="rId12" Type="http://schemas.openxmlformats.org/officeDocument/2006/relationships/tags" Target="../tags/tag87.xml"/><Relationship Id="rId11" Type="http://schemas.openxmlformats.org/officeDocument/2006/relationships/tags" Target="../tags/tag86.xml"/><Relationship Id="rId10" Type="http://schemas.openxmlformats.org/officeDocument/2006/relationships/tags" Target="../tags/tag85.xml"/><Relationship Id="rId1" Type="http://schemas.openxmlformats.org/officeDocument/2006/relationships/tags" Target="../tags/tag76.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tUp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p:nvSpPr>
        <p:spPr>
          <a:xfrm>
            <a:off x="1620520" y="1563370"/>
            <a:ext cx="7517130" cy="186944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75740" y="1834515"/>
            <a:ext cx="6588760" cy="953135"/>
          </a:xfrm>
          <a:prstGeom prst="rect">
            <a:avLst/>
          </a:prstGeom>
          <a:noFill/>
        </p:spPr>
        <p:txBody>
          <a:bodyPr wrap="square" lIns="91440" tIns="45720" rIns="91440" bIns="45720">
            <a:spAutoFit/>
          </a:bodyPr>
          <a:lstStyle/>
          <a:p>
            <a:pPr algn="ctr"/>
            <a:r>
              <a:rPr lang="zh-CN" altLang="en-US" sz="2800" b="1" dirty="0">
                <a:solidFill>
                  <a:schemeClr val="bg1"/>
                </a:solidFill>
                <a:latin typeface="华文新魏" panose="02010800040101010101" charset="-122"/>
                <a:ea typeface="华文新魏" panose="02010800040101010101" charset="-122"/>
              </a:rPr>
              <a:t>基于生活教育理念的小学信息科技</a:t>
            </a:r>
            <a:endParaRPr lang="zh-CN" altLang="en-US" sz="2800" b="1" dirty="0">
              <a:solidFill>
                <a:schemeClr val="bg1"/>
              </a:solidFill>
              <a:latin typeface="华文新魏" panose="02010800040101010101" charset="-122"/>
              <a:ea typeface="华文新魏" panose="02010800040101010101" charset="-122"/>
            </a:endParaRPr>
          </a:p>
          <a:p>
            <a:pPr algn="ctr"/>
            <a:r>
              <a:rPr lang="zh-CN" altLang="en-US" sz="2800" b="1" dirty="0">
                <a:solidFill>
                  <a:schemeClr val="bg1"/>
                </a:solidFill>
                <a:latin typeface="华文新魏" panose="02010800040101010101" charset="-122"/>
                <a:ea typeface="华文新魏" panose="02010800040101010101" charset="-122"/>
              </a:rPr>
              <a:t>跨学科主题学习活动的设计与实践研究</a:t>
            </a:r>
            <a:endParaRPr lang="zh-CN" altLang="en-US" sz="2800" b="1" dirty="0">
              <a:solidFill>
                <a:schemeClr val="bg1"/>
              </a:solidFill>
              <a:latin typeface="华文新魏" panose="02010800040101010101" charset="-122"/>
              <a:ea typeface="华文新魏" panose="02010800040101010101" charset="-122"/>
            </a:endParaRPr>
          </a:p>
        </p:txBody>
      </p:sp>
      <p:pic>
        <p:nvPicPr>
          <p:cNvPr id="3" name="图片 2"/>
          <p:cNvPicPr>
            <a:picLocks noChangeAspect="1"/>
          </p:cNvPicPr>
          <p:nvPr/>
        </p:nvPicPr>
        <p:blipFill rotWithShape="1">
          <a:blip r:embed="rId1" cstate="print">
            <a:extLst>
              <a:ext uri="{28A0092B-C50C-407E-A947-70E740481C1C}">
                <a14:useLocalDpi xmlns:a14="http://schemas.microsoft.com/office/drawing/2010/main" val="0"/>
              </a:ext>
            </a:extLst>
          </a:blip>
          <a:srcRect r="22883"/>
          <a:stretch>
            <a:fillRect/>
          </a:stretch>
        </p:blipFill>
        <p:spPr>
          <a:xfrm>
            <a:off x="6443980" y="-60325"/>
            <a:ext cx="2705735" cy="5203825"/>
          </a:xfrm>
          <a:prstGeom prst="rect">
            <a:avLst/>
          </a:prstGeom>
        </p:spPr>
      </p:pic>
      <p:grpSp>
        <p:nvGrpSpPr>
          <p:cNvPr id="16" name="组合 15"/>
          <p:cNvGrpSpPr/>
          <p:nvPr>
            <p:custDataLst>
              <p:tags r:id="rId2"/>
            </p:custDataLst>
          </p:nvPr>
        </p:nvGrpSpPr>
        <p:grpSpPr>
          <a:xfrm>
            <a:off x="3420274" y="3978260"/>
            <a:ext cx="1973898" cy="414338"/>
            <a:chOff x="2953483" y="3742767"/>
            <a:chExt cx="1973898" cy="414338"/>
          </a:xfrm>
        </p:grpSpPr>
        <p:sp>
          <p:nvSpPr>
            <p:cNvPr id="17" name="文本框 8"/>
            <p:cNvSpPr txBox="1"/>
            <p:nvPr>
              <p:custDataLst>
                <p:tags r:id="rId3"/>
              </p:custDataLst>
            </p:nvPr>
          </p:nvSpPr>
          <p:spPr>
            <a:xfrm>
              <a:off x="3367821" y="3811436"/>
              <a:ext cx="1559560" cy="314325"/>
            </a:xfrm>
            <a:prstGeom prst="rect">
              <a:avLst/>
            </a:prstGeom>
            <a:noFill/>
          </p:spPr>
          <p:txBody>
            <a:bodyPr wrap="none" lIns="68580" tIns="34290" rIns="68580" bIns="34290" rtlCol="0">
              <a:spAutoFit/>
            </a:bodyPr>
            <a:lstStyle/>
            <a:p>
              <a:r>
                <a:rPr lang="zh-CN" altLang="en-US" sz="1600" dirty="0">
                  <a:solidFill>
                    <a:schemeClr val="tx2">
                      <a:lumMod val="75000"/>
                    </a:schemeClr>
                  </a:solidFill>
                  <a:latin typeface="微软雅黑" panose="020B0503020204020204" pitchFamily="34" charset="-122"/>
                  <a:ea typeface="微软雅黑" panose="020B0503020204020204" pitchFamily="34" charset="-122"/>
                </a:rPr>
                <a:t>汇报人：刘艳娥</a:t>
              </a:r>
              <a:endParaRPr lang="zh-CN" altLang="en-US" sz="1600" dirty="0">
                <a:solidFill>
                  <a:schemeClr val="tx2">
                    <a:lumMod val="75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2953483" y="3742767"/>
              <a:ext cx="414338" cy="414338"/>
              <a:chOff x="3937978" y="5180856"/>
              <a:chExt cx="552450" cy="552450"/>
            </a:xfrm>
          </p:grpSpPr>
          <p:sp>
            <p:nvSpPr>
              <p:cNvPr id="19" name="椭圆 18"/>
              <p:cNvSpPr/>
              <p:nvPr>
                <p:custDataLst>
                  <p:tags r:id="rId4"/>
                </p:custDataLst>
              </p:nvPr>
            </p:nvSpPr>
            <p:spPr>
              <a:xfrm>
                <a:off x="3937978" y="5180856"/>
                <a:ext cx="552450" cy="55245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38"/>
              <p:cNvGrpSpPr/>
              <p:nvPr/>
            </p:nvGrpSpPr>
            <p:grpSpPr>
              <a:xfrm>
                <a:off x="4022991" y="5324161"/>
                <a:ext cx="348415" cy="247981"/>
                <a:chOff x="5326857" y="2779521"/>
                <a:chExt cx="2283619" cy="2167129"/>
              </a:xfrm>
              <a:solidFill>
                <a:schemeClr val="bg1"/>
              </a:solidFill>
            </p:grpSpPr>
            <p:sp>
              <p:nvSpPr>
                <p:cNvPr id="21" name="Freeform 45"/>
                <p:cNvSpPr/>
                <p:nvPr>
                  <p:custDataLst>
                    <p:tags r:id="rId5"/>
                  </p:custDataLst>
                </p:nvPr>
              </p:nvSpPr>
              <p:spPr>
                <a:xfrm>
                  <a:off x="5326857" y="3228975"/>
                  <a:ext cx="1147085" cy="1083469"/>
                </a:xfrm>
                <a:custGeom>
                  <a:avLst/>
                  <a:gdLst>
                    <a:gd name="connsiteX0" fmla="*/ 1090612 w 1147085"/>
                    <a:gd name="connsiteY0" fmla="*/ 0 h 1083469"/>
                    <a:gd name="connsiteX1" fmla="*/ 1147085 w 1147085"/>
                    <a:gd name="connsiteY1" fmla="*/ 460567 h 1083469"/>
                    <a:gd name="connsiteX2" fmla="*/ 1078295 w 1147085"/>
                    <a:gd name="connsiteY2" fmla="*/ 504743 h 1083469"/>
                    <a:gd name="connsiteX3" fmla="*/ 1025237 w 1147085"/>
                    <a:gd name="connsiteY3" fmla="*/ 72025 h 1083469"/>
                    <a:gd name="connsiteX4" fmla="*/ 79622 w 1147085"/>
                    <a:gd name="connsiteY4" fmla="*/ 171129 h 1083469"/>
                    <a:gd name="connsiteX5" fmla="*/ 186985 w 1147085"/>
                    <a:gd name="connsiteY5" fmla="*/ 990798 h 1083469"/>
                    <a:gd name="connsiteX6" fmla="*/ 186985 w 1147085"/>
                    <a:gd name="connsiteY6" fmla="*/ 1011445 h 1083469"/>
                    <a:gd name="connsiteX7" fmla="*/ 977729 w 1147085"/>
                    <a:gd name="connsiteY7" fmla="*/ 857154 h 1083469"/>
                    <a:gd name="connsiteX8" fmla="*/ 977729 w 1147085"/>
                    <a:gd name="connsiteY8" fmla="*/ 916854 h 1083469"/>
                    <a:gd name="connsiteX9" fmla="*/ 123825 w 1147085"/>
                    <a:gd name="connsiteY9" fmla="*/ 1083469 h 1083469"/>
                    <a:gd name="connsiteX10" fmla="*/ 0 w 1147085"/>
                    <a:gd name="connsiteY10" fmla="*/ 114300 h 1083469"/>
                    <a:gd name="connsiteX11" fmla="*/ 1090612 w 1147085"/>
                    <a:gd name="connsiteY11" fmla="*/ 0 h 1083469"/>
                    <a:gd name="connsiteX0-1" fmla="*/ 1090612 w 1147085"/>
                    <a:gd name="connsiteY0-2" fmla="*/ 0 h 1083469"/>
                    <a:gd name="connsiteX1-3" fmla="*/ 1147085 w 1147085"/>
                    <a:gd name="connsiteY1-4" fmla="*/ 460567 h 1083469"/>
                    <a:gd name="connsiteX2-5" fmla="*/ 1078295 w 1147085"/>
                    <a:gd name="connsiteY2-6" fmla="*/ 504743 h 1083469"/>
                    <a:gd name="connsiteX3-7" fmla="*/ 1025237 w 1147085"/>
                    <a:gd name="connsiteY3-8" fmla="*/ 72025 h 1083469"/>
                    <a:gd name="connsiteX4-9" fmla="*/ 79622 w 1147085"/>
                    <a:gd name="connsiteY4-10" fmla="*/ 171129 h 1083469"/>
                    <a:gd name="connsiteX5-11" fmla="*/ 186985 w 1147085"/>
                    <a:gd name="connsiteY5-12" fmla="*/ 1011445 h 1083469"/>
                    <a:gd name="connsiteX6-13" fmla="*/ 977729 w 1147085"/>
                    <a:gd name="connsiteY6-14" fmla="*/ 857154 h 1083469"/>
                    <a:gd name="connsiteX7-15" fmla="*/ 977729 w 1147085"/>
                    <a:gd name="connsiteY7-16" fmla="*/ 916854 h 1083469"/>
                    <a:gd name="connsiteX8-17" fmla="*/ 123825 w 1147085"/>
                    <a:gd name="connsiteY8-18" fmla="*/ 1083469 h 1083469"/>
                    <a:gd name="connsiteX9-19" fmla="*/ 0 w 1147085"/>
                    <a:gd name="connsiteY9-20" fmla="*/ 114300 h 1083469"/>
                    <a:gd name="connsiteX10-21" fmla="*/ 1090612 w 1147085"/>
                    <a:gd name="connsiteY10-22" fmla="*/ 0 h 108346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1147085" h="1083469">
                      <a:moveTo>
                        <a:pt x="1090612" y="0"/>
                      </a:moveTo>
                      <a:lnTo>
                        <a:pt x="1147085" y="460567"/>
                      </a:lnTo>
                      <a:cubicBezTo>
                        <a:pt x="1121629" y="471368"/>
                        <a:pt x="1098257" y="486098"/>
                        <a:pt x="1078295" y="504743"/>
                      </a:cubicBezTo>
                      <a:lnTo>
                        <a:pt x="1025237" y="72025"/>
                      </a:lnTo>
                      <a:lnTo>
                        <a:pt x="79622" y="171129"/>
                      </a:lnTo>
                      <a:lnTo>
                        <a:pt x="186985" y="1011445"/>
                      </a:lnTo>
                      <a:lnTo>
                        <a:pt x="977729" y="857154"/>
                      </a:lnTo>
                      <a:lnTo>
                        <a:pt x="977729" y="916854"/>
                      </a:lnTo>
                      <a:lnTo>
                        <a:pt x="123825" y="1083469"/>
                      </a:lnTo>
                      <a:lnTo>
                        <a:pt x="0" y="114300"/>
                      </a:lnTo>
                      <a:lnTo>
                        <a:pt x="1090612" y="0"/>
                      </a:ln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algn="ctr" defTabSz="514350" fontAlgn="base">
                    <a:spcBef>
                      <a:spcPct val="0"/>
                    </a:spcBef>
                    <a:spcAft>
                      <a:spcPct val="0"/>
                    </a:spcAft>
                  </a:pPr>
                  <a:endParaRPr lang="en-US" sz="1300" dirty="0">
                    <a:gradFill>
                      <a:gsLst>
                        <a:gs pos="0">
                          <a:srgbClr val="FFFFFF"/>
                        </a:gs>
                        <a:gs pos="100000">
                          <a:srgbClr val="FFFFFF"/>
                        </a:gs>
                      </a:gsLst>
                      <a:lin ang="5400000" scaled="0"/>
                    </a:gradFill>
                  </a:endParaRPr>
                </a:p>
              </p:txBody>
            </p:sp>
            <p:sp>
              <p:nvSpPr>
                <p:cNvPr id="22" name="Oval 23"/>
                <p:cNvSpPr/>
                <p:nvPr>
                  <p:custDataLst>
                    <p:tags r:id="rId6"/>
                  </p:custDataLst>
                </p:nvPr>
              </p:nvSpPr>
              <p:spPr bwMode="auto">
                <a:xfrm>
                  <a:off x="5472973" y="4217016"/>
                  <a:ext cx="831613" cy="515322"/>
                </a:xfrm>
                <a:custGeom>
                  <a:avLst/>
                  <a:gdLst/>
                  <a:ahLst/>
                  <a:cxnLst/>
                  <a:rect l="l" t="t" r="r" b="b"/>
                  <a:pathLst>
                    <a:path w="831613" h="515322">
                      <a:moveTo>
                        <a:pt x="656506" y="0"/>
                      </a:moveTo>
                      <a:cubicBezTo>
                        <a:pt x="722980" y="12459"/>
                        <a:pt x="782484" y="33487"/>
                        <a:pt x="831613" y="60220"/>
                      </a:cubicBezTo>
                      <a:lnTo>
                        <a:pt x="831613" y="156807"/>
                      </a:lnTo>
                      <a:lnTo>
                        <a:pt x="790343" y="156807"/>
                      </a:lnTo>
                      <a:cubicBezTo>
                        <a:pt x="689578" y="156807"/>
                        <a:pt x="607892" y="247187"/>
                        <a:pt x="607892" y="358678"/>
                      </a:cubicBezTo>
                      <a:cubicBezTo>
                        <a:pt x="607892" y="412735"/>
                        <a:pt x="627095" y="461830"/>
                        <a:pt x="658968" y="497546"/>
                      </a:cubicBezTo>
                      <a:cubicBezTo>
                        <a:pt x="605816" y="509342"/>
                        <a:pt x="548050" y="515322"/>
                        <a:pt x="487726" y="515322"/>
                      </a:cubicBezTo>
                      <a:cubicBezTo>
                        <a:pt x="218362" y="515322"/>
                        <a:pt x="0" y="396081"/>
                        <a:pt x="0" y="248990"/>
                      </a:cubicBezTo>
                      <a:cubicBezTo>
                        <a:pt x="0" y="198934"/>
                        <a:pt x="25288" y="152104"/>
                        <a:pt x="70263" y="113194"/>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algn="ctr" defTabSz="514350" fontAlgn="base">
                    <a:spcBef>
                      <a:spcPct val="0"/>
                    </a:spcBef>
                    <a:spcAft>
                      <a:spcPct val="0"/>
                    </a:spcAft>
                  </a:pPr>
                  <a:endParaRPr lang="en-US" sz="1300" dirty="0">
                    <a:gradFill>
                      <a:gsLst>
                        <a:gs pos="0">
                          <a:srgbClr val="FFFFFF"/>
                        </a:gs>
                        <a:gs pos="100000">
                          <a:srgbClr val="FFFFFF"/>
                        </a:gs>
                      </a:gsLst>
                      <a:lin ang="5400000" scaled="0"/>
                    </a:gradFill>
                  </a:endParaRPr>
                </a:p>
              </p:txBody>
            </p:sp>
            <p:sp>
              <p:nvSpPr>
                <p:cNvPr id="23" name="Rounded Rectangle 13"/>
                <p:cNvSpPr/>
                <p:nvPr>
                  <p:custDataLst>
                    <p:tags r:id="rId7"/>
                  </p:custDataLst>
                </p:nvPr>
              </p:nvSpPr>
              <p:spPr bwMode="auto">
                <a:xfrm>
                  <a:off x="6127748" y="3705225"/>
                  <a:ext cx="1375518" cy="1241425"/>
                </a:xfrm>
                <a:custGeom>
                  <a:avLst/>
                  <a:gdLst/>
                  <a:ahLst/>
                  <a:cxnLst/>
                  <a:rect l="l" t="t" r="r" b="b"/>
                  <a:pathLst>
                    <a:path w="1375518" h="1241425">
                      <a:moveTo>
                        <a:pt x="880211" y="0"/>
                      </a:moveTo>
                      <a:lnTo>
                        <a:pt x="1125002" y="0"/>
                      </a:lnTo>
                      <a:cubicBezTo>
                        <a:pt x="1202113" y="0"/>
                        <a:pt x="1271265" y="34077"/>
                        <a:pt x="1317403" y="88704"/>
                      </a:cubicBezTo>
                      <a:cubicBezTo>
                        <a:pt x="1244331" y="103169"/>
                        <a:pt x="1190628" y="168346"/>
                        <a:pt x="1190628" y="246066"/>
                      </a:cubicBezTo>
                      <a:lnTo>
                        <a:pt x="1190628" y="708029"/>
                      </a:lnTo>
                      <a:lnTo>
                        <a:pt x="929175" y="708029"/>
                      </a:lnTo>
                      <a:lnTo>
                        <a:pt x="803618" y="172438"/>
                      </a:lnTo>
                      <a:close/>
                      <a:moveTo>
                        <a:pt x="481554" y="0"/>
                      </a:moveTo>
                      <a:lnTo>
                        <a:pt x="726347" y="0"/>
                      </a:lnTo>
                      <a:lnTo>
                        <a:pt x="802940" y="172436"/>
                      </a:lnTo>
                      <a:lnTo>
                        <a:pt x="674361" y="720915"/>
                      </a:lnTo>
                      <a:cubicBezTo>
                        <a:pt x="614856" y="745801"/>
                        <a:pt x="573090" y="804586"/>
                        <a:pt x="573090" y="873128"/>
                      </a:cubicBezTo>
                      <a:cubicBezTo>
                        <a:pt x="573090" y="964310"/>
                        <a:pt x="647007" y="1038227"/>
                        <a:pt x="738189" y="1038227"/>
                      </a:cubicBezTo>
                      <a:lnTo>
                        <a:pt x="1375518" y="1038227"/>
                      </a:lnTo>
                      <a:cubicBezTo>
                        <a:pt x="1351252" y="1154299"/>
                        <a:pt x="1248302" y="1241425"/>
                        <a:pt x="1125002" y="1241425"/>
                      </a:cubicBezTo>
                      <a:lnTo>
                        <a:pt x="481554" y="1241425"/>
                      </a:lnTo>
                      <a:cubicBezTo>
                        <a:pt x="358254" y="1241425"/>
                        <a:pt x="255302" y="1154298"/>
                        <a:pt x="231037" y="1038224"/>
                      </a:cubicBezTo>
                      <a:lnTo>
                        <a:pt x="165099" y="1038224"/>
                      </a:lnTo>
                      <a:cubicBezTo>
                        <a:pt x="73917" y="1038224"/>
                        <a:pt x="0" y="964307"/>
                        <a:pt x="0" y="873125"/>
                      </a:cubicBezTo>
                      <a:cubicBezTo>
                        <a:pt x="0" y="781943"/>
                        <a:pt x="73917" y="708026"/>
                        <a:pt x="165099" y="708026"/>
                      </a:cubicBezTo>
                      <a:lnTo>
                        <a:pt x="225428" y="708026"/>
                      </a:lnTo>
                      <a:lnTo>
                        <a:pt x="225428" y="256126"/>
                      </a:lnTo>
                      <a:cubicBezTo>
                        <a:pt x="225428" y="114672"/>
                        <a:pt x="340100" y="0"/>
                        <a:pt x="481554"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algn="ctr" defTabSz="514350" fontAlgn="base">
                    <a:spcBef>
                      <a:spcPct val="0"/>
                    </a:spcBef>
                    <a:spcAft>
                      <a:spcPct val="0"/>
                    </a:spcAft>
                  </a:pPr>
                  <a:endParaRPr lang="en-US" sz="1300" dirty="0">
                    <a:gradFill>
                      <a:gsLst>
                        <a:gs pos="0">
                          <a:srgbClr val="FFFFFF"/>
                        </a:gs>
                        <a:gs pos="100000">
                          <a:srgbClr val="FFFFFF"/>
                        </a:gs>
                      </a:gsLst>
                      <a:lin ang="5400000" scaled="0"/>
                    </a:gradFill>
                  </a:endParaRPr>
                </a:p>
              </p:txBody>
            </p:sp>
            <p:sp>
              <p:nvSpPr>
                <p:cNvPr id="24" name="Oval 57"/>
                <p:cNvSpPr/>
                <p:nvPr>
                  <p:custDataLst>
                    <p:tags r:id="rId8"/>
                  </p:custDataLst>
                </p:nvPr>
              </p:nvSpPr>
              <p:spPr bwMode="auto">
                <a:xfrm>
                  <a:off x="6524624" y="2779521"/>
                  <a:ext cx="835025" cy="835025"/>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algn="ctr" defTabSz="514350" fontAlgn="base">
                    <a:spcBef>
                      <a:spcPct val="0"/>
                    </a:spcBef>
                    <a:spcAft>
                      <a:spcPct val="0"/>
                    </a:spcAft>
                  </a:pPr>
                  <a:endParaRPr lang="en-US" sz="1300" dirty="0">
                    <a:gradFill>
                      <a:gsLst>
                        <a:gs pos="0">
                          <a:srgbClr val="FFFFFF"/>
                        </a:gs>
                        <a:gs pos="100000">
                          <a:srgbClr val="FFFFFF"/>
                        </a:gs>
                      </a:gsLst>
                      <a:lin ang="5400000" scaled="0"/>
                    </a:gradFill>
                  </a:endParaRPr>
                </a:p>
              </p:txBody>
            </p:sp>
            <p:sp>
              <p:nvSpPr>
                <p:cNvPr id="25" name="Rounded Rectangle 14"/>
                <p:cNvSpPr/>
                <p:nvPr>
                  <p:custDataLst>
                    <p:tags r:id="rId9"/>
                  </p:custDataLst>
                </p:nvPr>
              </p:nvSpPr>
              <p:spPr bwMode="auto">
                <a:xfrm>
                  <a:off x="6740522" y="3829050"/>
                  <a:ext cx="869954" cy="874713"/>
                </a:xfrm>
                <a:custGeom>
                  <a:avLst/>
                  <a:gdLst>
                    <a:gd name="connsiteX0" fmla="*/ 744540 w 869954"/>
                    <a:gd name="connsiteY0" fmla="*/ 0 h 874713"/>
                    <a:gd name="connsiteX1" fmla="*/ 869954 w 869954"/>
                    <a:gd name="connsiteY1" fmla="*/ 125414 h 874713"/>
                    <a:gd name="connsiteX2" fmla="*/ 869953 w 869954"/>
                    <a:gd name="connsiteY2" fmla="*/ 706437 h 874713"/>
                    <a:gd name="connsiteX3" fmla="*/ 869952 w 869954"/>
                    <a:gd name="connsiteY3" fmla="*/ 749299 h 874713"/>
                    <a:gd name="connsiteX4" fmla="*/ 744538 w 869954"/>
                    <a:gd name="connsiteY4" fmla="*/ 874713 h 874713"/>
                    <a:gd name="connsiteX5" fmla="*/ 125414 w 869954"/>
                    <a:gd name="connsiteY5" fmla="*/ 874712 h 874713"/>
                    <a:gd name="connsiteX6" fmla="*/ 0 w 869954"/>
                    <a:gd name="connsiteY6" fmla="*/ 749298 h 874713"/>
                    <a:gd name="connsiteX7" fmla="*/ 1 w 869954"/>
                    <a:gd name="connsiteY7" fmla="*/ 749299 h 874713"/>
                    <a:gd name="connsiteX8" fmla="*/ 125415 w 869954"/>
                    <a:gd name="connsiteY8" fmla="*/ 623885 h 874713"/>
                    <a:gd name="connsiteX9" fmla="*/ 619126 w 869954"/>
                    <a:gd name="connsiteY9" fmla="*/ 623885 h 874713"/>
                    <a:gd name="connsiteX10" fmla="*/ 619126 w 869954"/>
                    <a:gd name="connsiteY10" fmla="*/ 125414 h 874713"/>
                    <a:gd name="connsiteX11" fmla="*/ 744540 w 869954"/>
                    <a:gd name="connsiteY11" fmla="*/ 0 h 874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69954" h="874713">
                      <a:moveTo>
                        <a:pt x="744540" y="0"/>
                      </a:moveTo>
                      <a:cubicBezTo>
                        <a:pt x="813804" y="0"/>
                        <a:pt x="869954" y="56150"/>
                        <a:pt x="869954" y="125414"/>
                      </a:cubicBezTo>
                      <a:cubicBezTo>
                        <a:pt x="869954" y="319088"/>
                        <a:pt x="869953" y="512763"/>
                        <a:pt x="869953" y="706437"/>
                      </a:cubicBezTo>
                      <a:cubicBezTo>
                        <a:pt x="869953" y="720724"/>
                        <a:pt x="869952" y="735012"/>
                        <a:pt x="869952" y="749299"/>
                      </a:cubicBezTo>
                      <a:cubicBezTo>
                        <a:pt x="869952" y="818563"/>
                        <a:pt x="813802" y="874713"/>
                        <a:pt x="744538" y="874713"/>
                      </a:cubicBezTo>
                      <a:lnTo>
                        <a:pt x="125414" y="874712"/>
                      </a:lnTo>
                      <a:cubicBezTo>
                        <a:pt x="56150" y="874712"/>
                        <a:pt x="0" y="818562"/>
                        <a:pt x="0" y="749298"/>
                      </a:cubicBezTo>
                      <a:lnTo>
                        <a:pt x="1" y="749299"/>
                      </a:lnTo>
                      <a:cubicBezTo>
                        <a:pt x="1" y="680035"/>
                        <a:pt x="56151" y="623885"/>
                        <a:pt x="125415" y="623885"/>
                      </a:cubicBezTo>
                      <a:lnTo>
                        <a:pt x="619126" y="623885"/>
                      </a:lnTo>
                      <a:lnTo>
                        <a:pt x="619126" y="125414"/>
                      </a:lnTo>
                      <a:cubicBezTo>
                        <a:pt x="619126" y="56150"/>
                        <a:pt x="675276" y="0"/>
                        <a:pt x="744540"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algn="ctr" defTabSz="514350" fontAlgn="base">
                    <a:spcBef>
                      <a:spcPct val="0"/>
                    </a:spcBef>
                    <a:spcAft>
                      <a:spcPct val="0"/>
                    </a:spcAft>
                  </a:pPr>
                  <a:endParaRPr lang="en-US" sz="1300" dirty="0">
                    <a:gradFill>
                      <a:gsLst>
                        <a:gs pos="0">
                          <a:srgbClr val="FFFFFF"/>
                        </a:gs>
                        <a:gs pos="100000">
                          <a:srgbClr val="FFFFFF"/>
                        </a:gs>
                      </a:gsLst>
                      <a:lin ang="5400000" scaled="0"/>
                    </a:gradFill>
                  </a:endParaRPr>
                </a:p>
              </p:txBody>
            </p:sp>
          </p:grpSp>
        </p:grpSp>
      </p:grpSp>
      <p:pic>
        <p:nvPicPr>
          <p:cNvPr id="27" name="图片 26" descr="长江小学校标（透明）"/>
          <p:cNvPicPr>
            <a:picLocks noChangeAspect="1"/>
          </p:cNvPicPr>
          <p:nvPr/>
        </p:nvPicPr>
        <p:blipFill>
          <a:blip r:embed="rId10"/>
          <a:stretch>
            <a:fillRect/>
          </a:stretch>
        </p:blipFill>
        <p:spPr>
          <a:xfrm>
            <a:off x="-108585" y="1419860"/>
            <a:ext cx="1776730" cy="1882140"/>
          </a:xfrm>
          <a:prstGeom prst="rect">
            <a:avLst/>
          </a:prstGeom>
        </p:spPr>
      </p:pic>
      <p:sp>
        <p:nvSpPr>
          <p:cNvPr id="28" name="文本框 27"/>
          <p:cNvSpPr txBox="1"/>
          <p:nvPr/>
        </p:nvSpPr>
        <p:spPr>
          <a:xfrm>
            <a:off x="3710305" y="2787650"/>
            <a:ext cx="2275840" cy="645160"/>
          </a:xfrm>
          <a:prstGeom prst="rect">
            <a:avLst/>
          </a:prstGeom>
          <a:noFill/>
        </p:spPr>
        <p:txBody>
          <a:bodyPr wrap="square" rtlCol="0">
            <a:spAutoFit/>
          </a:bodyPr>
          <a:lstStyle/>
          <a:p>
            <a:r>
              <a:rPr lang="zh-CN" sz="3600" b="1">
                <a:solidFill>
                  <a:srgbClr val="FFFF00"/>
                </a:solidFill>
                <a:latin typeface="楷体" panose="02010609060101010101" charset="-122"/>
                <a:ea typeface="楷体" panose="02010609060101010101" charset="-122"/>
              </a:rPr>
              <a:t>开题汇报</a:t>
            </a:r>
            <a:endParaRPr lang="zh-CN" sz="3600" b="1">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500"/>
                            </p:stCondLst>
                            <p:childTnLst>
                              <p:par>
                                <p:cTn id="13" presetID="42" presetClass="entr" presetSubtype="0" fill="hold" grpId="0" nodeType="afterEffect">
                                  <p:stCondLst>
                                    <p:cond delay="0"/>
                                  </p:stCondLst>
                                  <p:iterate type="lt">
                                    <p:tmPct val="10000"/>
                                  </p:iterate>
                                  <p:childTnLst>
                                    <p:set>
                                      <p:cBhvr>
                                        <p:cTn id="14" dur="500"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anim calcmode="lin" valueType="num">
                                      <p:cBhvr>
                                        <p:cTn id="16" dur="500" fill="hold"/>
                                        <p:tgtEl>
                                          <p:spTgt spid="10"/>
                                        </p:tgtEl>
                                        <p:attrNameLst>
                                          <p:attrName>ppt_x</p:attrName>
                                        </p:attrNameLst>
                                      </p:cBhvr>
                                      <p:tavLst>
                                        <p:tav tm="0">
                                          <p:val>
                                            <p:strVal val="#ppt_x"/>
                                          </p:val>
                                        </p:tav>
                                        <p:tav tm="100000">
                                          <p:val>
                                            <p:strVal val="#ppt_x"/>
                                          </p:val>
                                        </p:tav>
                                      </p:tavLst>
                                    </p:anim>
                                    <p:anim calcmode="lin" valueType="num">
                                      <p:cBhvr>
                                        <p:cTn id="17" dur="5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3549"/>
                            </p:stCondLst>
                            <p:childTnLst>
                              <p:par>
                                <p:cTn id="19" presetID="42" presetClass="entr" presetSubtype="0" fill="hold" grpId="0" nodeType="afterEffect">
                                  <p:stCondLst>
                                    <p:cond delay="0"/>
                                  </p:stCondLst>
                                  <p:childTnLst>
                                    <p:set>
                                      <p:cBhvr>
                                        <p:cTn id="20" dur="500"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anim calcmode="lin" valueType="num">
                                      <p:cBhvr>
                                        <p:cTn id="22" dur="500" fill="hold"/>
                                        <p:tgtEl>
                                          <p:spTgt spid="28"/>
                                        </p:tgtEl>
                                        <p:attrNameLst>
                                          <p:attrName>ppt_x</p:attrName>
                                        </p:attrNameLst>
                                      </p:cBhvr>
                                      <p:tavLst>
                                        <p:tav tm="0">
                                          <p:val>
                                            <p:strVal val="#ppt_x"/>
                                          </p:val>
                                        </p:tav>
                                        <p:tav tm="100000">
                                          <p:val>
                                            <p:strVal val="#ppt_x"/>
                                          </p:val>
                                        </p:tav>
                                      </p:tavLst>
                                    </p:anim>
                                    <p:anim calcmode="lin" valueType="num">
                                      <p:cBhvr>
                                        <p:cTn id="23" dur="500" fill="hold"/>
                                        <p:tgtEl>
                                          <p:spTgt spid="28"/>
                                        </p:tgtEl>
                                        <p:attrNameLst>
                                          <p:attrName>ppt_y</p:attrName>
                                        </p:attrNameLst>
                                      </p:cBhvr>
                                      <p:tavLst>
                                        <p:tav tm="0">
                                          <p:val>
                                            <p:strVal val="#ppt_y+.1"/>
                                          </p:val>
                                        </p:tav>
                                        <p:tav tm="100000">
                                          <p:val>
                                            <p:strVal val="#ppt_y"/>
                                          </p:val>
                                        </p:tav>
                                      </p:tavLst>
                                    </p:anim>
                                  </p:childTnLst>
                                </p:cTn>
                              </p:par>
                            </p:childTnLst>
                          </p:cTn>
                        </p:par>
                        <p:par>
                          <p:cTn id="24" fill="hold">
                            <p:stCondLst>
                              <p:cond delay="4049"/>
                            </p:stCondLst>
                            <p:childTnLst>
                              <p:par>
                                <p:cTn id="25" presetID="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0" grpId="0"/>
      <p:bldP spid="28" grpId="0"/>
      <p:bldP spid="2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任意多边形 42"/>
          <p:cNvSpPr/>
          <p:nvPr/>
        </p:nvSpPr>
        <p:spPr>
          <a:xfrm rot="16200000">
            <a:off x="1994024" y="1422773"/>
            <a:ext cx="3251200" cy="2271712"/>
          </a:xfrm>
          <a:custGeom>
            <a:avLst/>
            <a:gdLst>
              <a:gd name="connsiteX0" fmla="*/ 1030079 w 2883578"/>
              <a:gd name="connsiteY0" fmla="*/ 0 h 2418446"/>
              <a:gd name="connsiteX1" fmla="*/ 1053716 w 2883578"/>
              <a:gd name="connsiteY1" fmla="*/ 43547 h 2418446"/>
              <a:gd name="connsiteX2" fmla="*/ 1441789 w 2883578"/>
              <a:gd name="connsiteY2" fmla="*/ 249884 h 2418446"/>
              <a:gd name="connsiteX3" fmla="*/ 1829862 w 2883578"/>
              <a:gd name="connsiteY3" fmla="*/ 43547 h 2418446"/>
              <a:gd name="connsiteX4" fmla="*/ 1853499 w 2883578"/>
              <a:gd name="connsiteY4" fmla="*/ 0 h 2418446"/>
              <a:gd name="connsiteX5" fmla="*/ 2883578 w 2883578"/>
              <a:gd name="connsiteY5" fmla="*/ 2418446 h 2418446"/>
              <a:gd name="connsiteX6" fmla="*/ 0 w 2883578"/>
              <a:gd name="connsiteY6" fmla="*/ 2418446 h 2418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83578" h="2418446">
                <a:moveTo>
                  <a:pt x="1030079" y="0"/>
                </a:moveTo>
                <a:lnTo>
                  <a:pt x="1053716" y="43547"/>
                </a:lnTo>
                <a:cubicBezTo>
                  <a:pt x="1137819" y="168036"/>
                  <a:pt x="1280246" y="249884"/>
                  <a:pt x="1441789" y="249884"/>
                </a:cubicBezTo>
                <a:cubicBezTo>
                  <a:pt x="1603332" y="249884"/>
                  <a:pt x="1745759" y="168036"/>
                  <a:pt x="1829862" y="43547"/>
                </a:cubicBezTo>
                <a:lnTo>
                  <a:pt x="1853499" y="0"/>
                </a:lnTo>
                <a:lnTo>
                  <a:pt x="2883578" y="2418446"/>
                </a:lnTo>
                <a:lnTo>
                  <a:pt x="0" y="2418446"/>
                </a:lnTo>
                <a:close/>
              </a:path>
            </a:pathLst>
          </a:custGeom>
          <a:gradFill flip="none" rotWithShape="1">
            <a:gsLst>
              <a:gs pos="0">
                <a:srgbClr val="002060"/>
              </a:gs>
              <a:gs pos="100000">
                <a:sysClr val="window" lastClr="FFFFFF">
                  <a:alpha val="0"/>
                </a:sysClr>
              </a:gs>
            </a:gsLst>
            <a:lin ang="5400000" scaled="0"/>
            <a:tileRect/>
          </a:gradFill>
          <a:ln w="12700" cap="flat" cmpd="sng" algn="ctr">
            <a:noFill/>
            <a:prstDash val="solid"/>
            <a:miter lim="800000"/>
          </a:ln>
          <a:effectLst/>
        </p:spPr>
        <p:txBody>
          <a:bodyPr lIns="792000" rIns="792000" anchor="ctr"/>
          <a:lstStyle/>
          <a:p>
            <a:pPr algn="ctr" eaLnBrk="1" fontAlgn="auto" hangingPunct="1">
              <a:lnSpc>
                <a:spcPct val="130000"/>
              </a:lnSpc>
              <a:spcBef>
                <a:spcPts val="0"/>
              </a:spcBef>
              <a:spcAft>
                <a:spcPts val="0"/>
              </a:spcAft>
              <a:defRPr/>
            </a:pPr>
            <a:endParaRPr lang="zh-CN" altLang="en-US" kern="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nvGrpSpPr>
          <p:cNvPr id="44" name="组合 43"/>
          <p:cNvGrpSpPr/>
          <p:nvPr>
            <p:custDataLst>
              <p:tags r:id="rId1"/>
            </p:custDataLst>
          </p:nvPr>
        </p:nvGrpSpPr>
        <p:grpSpPr>
          <a:xfrm>
            <a:off x="4547835" y="1911246"/>
            <a:ext cx="2808899" cy="360363"/>
            <a:chOff x="4542755" y="1051718"/>
            <a:chExt cx="2808899" cy="360363"/>
          </a:xfrm>
        </p:grpSpPr>
        <p:sp>
          <p:nvSpPr>
            <p:cNvPr id="45" name="矩形 44"/>
            <p:cNvSpPr/>
            <p:nvPr>
              <p:custDataLst>
                <p:tags r:id="rId2"/>
              </p:custDataLst>
            </p:nvPr>
          </p:nvSpPr>
          <p:spPr>
            <a:xfrm>
              <a:off x="4869780" y="1069181"/>
              <a:ext cx="2481874" cy="323850"/>
            </a:xfrm>
            <a:prstGeom prst="rect">
              <a:avLst/>
            </a:prstGeom>
            <a:noFill/>
            <a:ln w="12700" cap="flat" cmpd="sng" algn="ctr">
              <a:noFill/>
              <a:prstDash val="solid"/>
              <a:miter lim="800000"/>
            </a:ln>
            <a:effectLst/>
          </p:spPr>
          <p:txBody>
            <a:bodyPr anchor="ctr"/>
            <a:lstStyle/>
            <a:p>
              <a:r>
                <a:rPr lang="zh-CN" altLang="en-US" sz="2000" b="1" dirty="0">
                  <a:latin typeface="微软雅黑" panose="020B0503020204020204" pitchFamily="34" charset="-122"/>
                  <a:ea typeface="微软雅黑" panose="020B0503020204020204" pitchFamily="34" charset="-122"/>
                </a:rPr>
                <a:t>课题的认识与理解</a:t>
              </a:r>
              <a:endParaRPr lang="zh-CN" altLang="en-US" sz="2000" b="1" dirty="0">
                <a:latin typeface="微软雅黑" panose="020B0503020204020204" pitchFamily="34" charset="-122"/>
                <a:ea typeface="微软雅黑" panose="020B0503020204020204" pitchFamily="34" charset="-122"/>
              </a:endParaRPr>
            </a:p>
          </p:txBody>
        </p:sp>
        <p:sp>
          <p:nvSpPr>
            <p:cNvPr id="46" name="椭圆 45"/>
            <p:cNvSpPr/>
            <p:nvPr>
              <p:custDataLst>
                <p:tags r:id="rId3"/>
              </p:custDataLst>
            </p:nvPr>
          </p:nvSpPr>
          <p:spPr>
            <a:xfrm>
              <a:off x="4542755" y="1051718"/>
              <a:ext cx="360362" cy="360363"/>
            </a:xfrm>
            <a:prstGeom prst="ellipse">
              <a:avLst/>
            </a:prstGeom>
            <a:solidFill>
              <a:schemeClr val="tx2">
                <a:lumMod val="75000"/>
              </a:schemeClr>
            </a:solidFill>
            <a:ln w="38100" cap="flat" cmpd="sng" algn="ctr">
              <a:solidFill>
                <a:sysClr val="window" lastClr="FFFFFF"/>
              </a:solidFill>
              <a:prstDash val="solid"/>
              <a:miter lim="800000"/>
            </a:ln>
            <a:effectLst/>
          </p:spPr>
          <p:txBody>
            <a:bodyPr anchor="ctr"/>
            <a:lstStyle/>
            <a:p>
              <a:pPr algn="ctr" eaLnBrk="1" fontAlgn="auto" hangingPunct="1">
                <a:spcBef>
                  <a:spcPts val="0"/>
                </a:spcBef>
                <a:spcAft>
                  <a:spcPts val="0"/>
                </a:spcAft>
                <a:defRPr/>
              </a:pPr>
              <a:r>
                <a:rPr lang="en-US" altLang="zh-CN" kern="0" dirty="0">
                  <a:solidFill>
                    <a:prstClr val="white"/>
                  </a:solidFill>
                  <a:latin typeface="微软雅黑" panose="020B0503020204020204" pitchFamily="34" charset="-122"/>
                  <a:ea typeface="微软雅黑" panose="020B0503020204020204" pitchFamily="34" charset="-122"/>
                </a:rPr>
                <a:t>2</a:t>
              </a:r>
              <a:endParaRPr lang="zh-CN" altLang="en-US" kern="0" dirty="0">
                <a:solidFill>
                  <a:prstClr val="white"/>
                </a:solidFill>
                <a:latin typeface="微软雅黑" panose="020B0503020204020204" pitchFamily="34" charset="-122"/>
                <a:ea typeface="微软雅黑" panose="020B0503020204020204" pitchFamily="34" charset="-122"/>
              </a:endParaRPr>
            </a:p>
          </p:txBody>
        </p:sp>
      </p:grpSp>
      <p:grpSp>
        <p:nvGrpSpPr>
          <p:cNvPr id="47" name="组合 46"/>
          <p:cNvGrpSpPr/>
          <p:nvPr>
            <p:custDataLst>
              <p:tags r:id="rId4"/>
            </p:custDataLst>
          </p:nvPr>
        </p:nvGrpSpPr>
        <p:grpSpPr>
          <a:xfrm>
            <a:off x="4547835" y="2568789"/>
            <a:ext cx="2808899" cy="358775"/>
            <a:chOff x="4542755" y="1637506"/>
            <a:chExt cx="2808899" cy="358775"/>
          </a:xfrm>
        </p:grpSpPr>
        <p:sp>
          <p:nvSpPr>
            <p:cNvPr id="48" name="矩形 47"/>
            <p:cNvSpPr/>
            <p:nvPr>
              <p:custDataLst>
                <p:tags r:id="rId5"/>
              </p:custDataLst>
            </p:nvPr>
          </p:nvSpPr>
          <p:spPr>
            <a:xfrm>
              <a:off x="4869780" y="1654968"/>
              <a:ext cx="2481874" cy="323850"/>
            </a:xfrm>
            <a:prstGeom prst="rect">
              <a:avLst/>
            </a:prstGeom>
            <a:noFill/>
            <a:ln w="12700" cap="flat" cmpd="sng" algn="ctr">
              <a:noFill/>
              <a:prstDash val="solid"/>
              <a:miter lim="800000"/>
            </a:ln>
            <a:effectLst/>
          </p:spPr>
          <p:txBody>
            <a:bodyPr anchor="ctr"/>
            <a:lstStyle/>
            <a:p>
              <a:r>
                <a:rPr lang="zh-CN" altLang="en-US" sz="2000" b="1" dirty="0">
                  <a:latin typeface="微软雅黑" panose="020B0503020204020204" pitchFamily="34" charset="-122"/>
                  <a:ea typeface="微软雅黑" panose="020B0503020204020204" pitchFamily="34" charset="-122"/>
                </a:rPr>
                <a:t>研究目标与</a:t>
              </a:r>
              <a:r>
                <a:rPr lang="zh-CN" altLang="en-US" sz="2000" b="1" dirty="0">
                  <a:latin typeface="微软雅黑" panose="020B0503020204020204" pitchFamily="34" charset="-122"/>
                  <a:ea typeface="微软雅黑" panose="020B0503020204020204" pitchFamily="34" charset="-122"/>
                </a:rPr>
                <a:t>内容</a:t>
              </a:r>
              <a:endParaRPr lang="zh-CN" altLang="en-US" sz="2000" b="1" dirty="0">
                <a:latin typeface="微软雅黑" panose="020B0503020204020204" pitchFamily="34" charset="-122"/>
                <a:ea typeface="微软雅黑" panose="020B0503020204020204" pitchFamily="34" charset="-122"/>
              </a:endParaRPr>
            </a:p>
          </p:txBody>
        </p:sp>
        <p:sp>
          <p:nvSpPr>
            <p:cNvPr id="49" name="椭圆 48"/>
            <p:cNvSpPr/>
            <p:nvPr>
              <p:custDataLst>
                <p:tags r:id="rId6"/>
              </p:custDataLst>
            </p:nvPr>
          </p:nvSpPr>
          <p:spPr>
            <a:xfrm>
              <a:off x="4542755" y="1637506"/>
              <a:ext cx="360362" cy="358775"/>
            </a:xfrm>
            <a:prstGeom prst="ellipse">
              <a:avLst/>
            </a:prstGeom>
            <a:solidFill>
              <a:schemeClr val="tx2">
                <a:lumMod val="75000"/>
              </a:schemeClr>
            </a:solidFill>
            <a:ln w="38100" cap="flat" cmpd="sng" algn="ctr">
              <a:solidFill>
                <a:sysClr val="window" lastClr="FFFFFF"/>
              </a:solidFill>
              <a:prstDash val="solid"/>
              <a:miter lim="800000"/>
            </a:ln>
            <a:effectLst/>
          </p:spPr>
          <p:txBody>
            <a:bodyPr anchor="ctr"/>
            <a:lstStyle/>
            <a:p>
              <a:pPr algn="ctr"/>
              <a:r>
                <a:rPr lang="en-US" altLang="zh-CN" kern="0" dirty="0">
                  <a:solidFill>
                    <a:prstClr val="white"/>
                  </a:solidFill>
                  <a:latin typeface="微软雅黑" panose="020B0503020204020204" pitchFamily="34" charset="-122"/>
                  <a:ea typeface="微软雅黑" panose="020B0503020204020204" pitchFamily="34" charset="-122"/>
                </a:rPr>
                <a:t>3</a:t>
              </a:r>
              <a:endParaRPr lang="zh-CN" altLang="en-US" kern="0" dirty="0">
                <a:solidFill>
                  <a:prstClr val="white"/>
                </a:solidFill>
                <a:latin typeface="微软雅黑" panose="020B0503020204020204" pitchFamily="34" charset="-122"/>
                <a:ea typeface="微软雅黑" panose="020B0503020204020204" pitchFamily="34" charset="-122"/>
              </a:endParaRPr>
            </a:p>
          </p:txBody>
        </p:sp>
      </p:grpSp>
      <p:grpSp>
        <p:nvGrpSpPr>
          <p:cNvPr id="50" name="组合 49"/>
          <p:cNvGrpSpPr/>
          <p:nvPr>
            <p:custDataLst>
              <p:tags r:id="rId7"/>
            </p:custDataLst>
          </p:nvPr>
        </p:nvGrpSpPr>
        <p:grpSpPr>
          <a:xfrm>
            <a:off x="4547835" y="3224744"/>
            <a:ext cx="2808899" cy="360362"/>
            <a:chOff x="4542755" y="2221706"/>
            <a:chExt cx="2808899" cy="360362"/>
          </a:xfrm>
        </p:grpSpPr>
        <p:sp>
          <p:nvSpPr>
            <p:cNvPr id="51" name="矩形 50"/>
            <p:cNvSpPr/>
            <p:nvPr>
              <p:custDataLst>
                <p:tags r:id="rId8"/>
              </p:custDataLst>
            </p:nvPr>
          </p:nvSpPr>
          <p:spPr>
            <a:xfrm>
              <a:off x="4869780" y="2240756"/>
              <a:ext cx="2481874" cy="323850"/>
            </a:xfrm>
            <a:prstGeom prst="rect">
              <a:avLst/>
            </a:prstGeom>
            <a:noFill/>
            <a:ln w="12700" cap="flat" cmpd="sng" algn="ctr">
              <a:noFill/>
              <a:prstDash val="solid"/>
              <a:miter lim="800000"/>
            </a:ln>
            <a:effectLst/>
          </p:spPr>
          <p:txBody>
            <a:bodyPr anchor="ctr"/>
            <a:lstStyle/>
            <a:p>
              <a:r>
                <a:rPr lang="zh-CN" altLang="en-US" sz="2000" b="1" dirty="0">
                  <a:latin typeface="微软雅黑" panose="020B0503020204020204" pitchFamily="34" charset="-122"/>
                  <a:ea typeface="微软雅黑" panose="020B0503020204020204" pitchFamily="34" charset="-122"/>
                </a:rPr>
                <a:t>研究计划</a:t>
              </a:r>
              <a:endParaRPr lang="zh-CN" altLang="en-US" sz="2000" b="1" dirty="0">
                <a:latin typeface="微软雅黑" panose="020B0503020204020204" pitchFamily="34" charset="-122"/>
                <a:ea typeface="微软雅黑" panose="020B0503020204020204" pitchFamily="34" charset="-122"/>
              </a:endParaRPr>
            </a:p>
          </p:txBody>
        </p:sp>
        <p:sp>
          <p:nvSpPr>
            <p:cNvPr id="52" name="椭圆 51"/>
            <p:cNvSpPr/>
            <p:nvPr>
              <p:custDataLst>
                <p:tags r:id="rId9"/>
              </p:custDataLst>
            </p:nvPr>
          </p:nvSpPr>
          <p:spPr>
            <a:xfrm>
              <a:off x="4542755" y="2221706"/>
              <a:ext cx="360362" cy="360362"/>
            </a:xfrm>
            <a:prstGeom prst="ellipse">
              <a:avLst/>
            </a:prstGeom>
            <a:solidFill>
              <a:schemeClr val="tx2">
                <a:lumMod val="75000"/>
              </a:schemeClr>
            </a:solidFill>
            <a:ln w="38100" cap="flat" cmpd="sng" algn="ctr">
              <a:solidFill>
                <a:sysClr val="window" lastClr="FFFFFF"/>
              </a:solidFill>
              <a:prstDash val="solid"/>
              <a:miter lim="800000"/>
            </a:ln>
            <a:effectLst/>
          </p:spPr>
          <p:txBody>
            <a:bodyPr anchor="ctr"/>
            <a:lstStyle/>
            <a:p>
              <a:pPr algn="ctr"/>
              <a:r>
                <a:rPr lang="en-US" altLang="zh-CN" kern="0" dirty="0">
                  <a:solidFill>
                    <a:prstClr val="white"/>
                  </a:solidFill>
                  <a:latin typeface="微软雅黑" panose="020B0503020204020204" pitchFamily="34" charset="-122"/>
                  <a:ea typeface="微软雅黑" panose="020B0503020204020204" pitchFamily="34" charset="-122"/>
                </a:rPr>
                <a:t>4</a:t>
              </a:r>
              <a:endParaRPr lang="zh-CN" altLang="en-US" kern="0" dirty="0">
                <a:solidFill>
                  <a:prstClr val="white"/>
                </a:solidFill>
                <a:latin typeface="微软雅黑" panose="020B0503020204020204" pitchFamily="34" charset="-122"/>
                <a:ea typeface="微软雅黑" panose="020B0503020204020204" pitchFamily="34" charset="-122"/>
              </a:endParaRPr>
            </a:p>
          </p:txBody>
        </p:sp>
      </p:grpSp>
      <p:grpSp>
        <p:nvGrpSpPr>
          <p:cNvPr id="70" name="组合 69"/>
          <p:cNvGrpSpPr/>
          <p:nvPr/>
        </p:nvGrpSpPr>
        <p:grpSpPr>
          <a:xfrm>
            <a:off x="0" y="1717968"/>
            <a:ext cx="3457972" cy="1608297"/>
            <a:chOff x="0" y="1996995"/>
            <a:chExt cx="3457972" cy="1608297"/>
          </a:xfrm>
        </p:grpSpPr>
        <p:sp>
          <p:nvSpPr>
            <p:cNvPr id="71" name="矩形 70"/>
            <p:cNvSpPr/>
            <p:nvPr/>
          </p:nvSpPr>
          <p:spPr>
            <a:xfrm>
              <a:off x="0" y="2095384"/>
              <a:ext cx="2483768" cy="14616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2" name="椭圆 71"/>
            <p:cNvSpPr/>
            <p:nvPr/>
          </p:nvSpPr>
          <p:spPr>
            <a:xfrm>
              <a:off x="1851422" y="1996995"/>
              <a:ext cx="1606550" cy="1608297"/>
            </a:xfrm>
            <a:prstGeom prst="ellipse">
              <a:avLst/>
            </a:prstGeom>
            <a:solidFill>
              <a:schemeClr val="bg1"/>
            </a:solidFill>
            <a:ln w="76200" cap="flat" cmpd="sng" algn="ctr">
              <a:noFill/>
              <a:prstDash val="solid"/>
              <a:miter lim="800000"/>
            </a:ln>
            <a:effectLst/>
          </p:spPr>
          <p:txBody>
            <a:bodyPr anchor="ctr"/>
            <a:lstStyle/>
            <a:p>
              <a:pPr algn="ctr" eaLnBrk="1" fontAlgn="auto" hangingPunct="1">
                <a:lnSpc>
                  <a:spcPct val="130000"/>
                </a:lnSpc>
                <a:spcBef>
                  <a:spcPts val="0"/>
                </a:spcBef>
                <a:spcAft>
                  <a:spcPts val="0"/>
                </a:spcAft>
                <a:defRPr/>
              </a:pPr>
              <a:endParaRPr lang="zh-CN" altLang="en-US" sz="2400" b="1" kern="0" dirty="0">
                <a:solidFill>
                  <a:prstClr val="white"/>
                </a:solidFill>
                <a:latin typeface="微软雅黑" panose="020B0503020204020204" pitchFamily="34" charset="-122"/>
                <a:ea typeface="微软雅黑" panose="020B0503020204020204" pitchFamily="34" charset="-122"/>
              </a:endParaRPr>
            </a:p>
          </p:txBody>
        </p:sp>
      </p:grpSp>
      <p:sp>
        <p:nvSpPr>
          <p:cNvPr id="73" name="矩形 72"/>
          <p:cNvSpPr/>
          <p:nvPr/>
        </p:nvSpPr>
        <p:spPr>
          <a:xfrm flipH="1">
            <a:off x="7452319" y="1816357"/>
            <a:ext cx="1690091" cy="14616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74" name="组合 73"/>
          <p:cNvGrpSpPr/>
          <p:nvPr/>
        </p:nvGrpSpPr>
        <p:grpSpPr>
          <a:xfrm>
            <a:off x="1931317" y="1791072"/>
            <a:ext cx="1460500" cy="1462088"/>
            <a:chOff x="2007517" y="1927224"/>
            <a:chExt cx="1460500" cy="1462088"/>
          </a:xfrm>
        </p:grpSpPr>
        <p:sp>
          <p:nvSpPr>
            <p:cNvPr id="75" name="椭圆 74"/>
            <p:cNvSpPr/>
            <p:nvPr/>
          </p:nvSpPr>
          <p:spPr>
            <a:xfrm>
              <a:off x="2007517" y="1927224"/>
              <a:ext cx="1460500" cy="1462088"/>
            </a:xfrm>
            <a:prstGeom prst="ellipse">
              <a:avLst/>
            </a:prstGeom>
            <a:solidFill>
              <a:schemeClr val="tx2">
                <a:lumMod val="75000"/>
              </a:schemeClr>
            </a:solidFill>
            <a:ln w="76200" cap="flat" cmpd="sng" algn="ctr">
              <a:noFill/>
              <a:prstDash val="solid"/>
              <a:miter lim="800000"/>
            </a:ln>
            <a:effectLst/>
          </p:spPr>
          <p:txBody>
            <a:bodyPr anchor="ctr"/>
            <a:lstStyle/>
            <a:p>
              <a:pPr algn="ctr" eaLnBrk="1" fontAlgn="auto" hangingPunct="1">
                <a:lnSpc>
                  <a:spcPct val="130000"/>
                </a:lnSpc>
                <a:spcBef>
                  <a:spcPts val="0"/>
                </a:spcBef>
                <a:spcAft>
                  <a:spcPts val="0"/>
                </a:spcAft>
                <a:defRPr/>
              </a:pPr>
              <a:endParaRPr lang="zh-CN" altLang="en-US" sz="2400" b="1" kern="0" dirty="0">
                <a:solidFill>
                  <a:prstClr val="white"/>
                </a:solidFill>
                <a:latin typeface="微软雅黑" panose="020B0503020204020204" pitchFamily="34" charset="-122"/>
                <a:ea typeface="微软雅黑" panose="020B0503020204020204" pitchFamily="34" charset="-122"/>
              </a:endParaRPr>
            </a:p>
          </p:txBody>
        </p:sp>
        <p:grpSp>
          <p:nvGrpSpPr>
            <p:cNvPr id="76" name="组合 75"/>
            <p:cNvGrpSpPr/>
            <p:nvPr/>
          </p:nvGrpSpPr>
          <p:grpSpPr>
            <a:xfrm>
              <a:off x="2294895" y="2233516"/>
              <a:ext cx="885745" cy="849505"/>
              <a:chOff x="683568" y="1489348"/>
              <a:chExt cx="2638425" cy="2530475"/>
            </a:xfrm>
            <a:solidFill>
              <a:schemeClr val="bg1"/>
            </a:solidFill>
          </p:grpSpPr>
          <p:sp>
            <p:nvSpPr>
              <p:cNvPr id="77" name="Freeform 7"/>
              <p:cNvSpPr/>
              <p:nvPr/>
            </p:nvSpPr>
            <p:spPr bwMode="auto">
              <a:xfrm>
                <a:off x="683568" y="1489348"/>
                <a:ext cx="2638425" cy="1771650"/>
              </a:xfrm>
              <a:custGeom>
                <a:avLst/>
                <a:gdLst>
                  <a:gd name="T0" fmla="*/ 0 w 16620"/>
                  <a:gd name="T1" fmla="*/ 4462 h 11158"/>
                  <a:gd name="T2" fmla="*/ 65 w 16620"/>
                  <a:gd name="T3" fmla="*/ 4480 h 11158"/>
                  <a:gd name="T4" fmla="*/ 128 w 16620"/>
                  <a:gd name="T5" fmla="*/ 4494 h 11158"/>
                  <a:gd name="T6" fmla="*/ 188 w 16620"/>
                  <a:gd name="T7" fmla="*/ 4509 h 11158"/>
                  <a:gd name="T8" fmla="*/ 246 w 16620"/>
                  <a:gd name="T9" fmla="*/ 4521 h 11158"/>
                  <a:gd name="T10" fmla="*/ 353 w 16620"/>
                  <a:gd name="T11" fmla="*/ 4545 h 11158"/>
                  <a:gd name="T12" fmla="*/ 450 w 16620"/>
                  <a:gd name="T13" fmla="*/ 4568 h 11158"/>
                  <a:gd name="T14" fmla="*/ 495 w 16620"/>
                  <a:gd name="T15" fmla="*/ 4580 h 11158"/>
                  <a:gd name="T16" fmla="*/ 538 w 16620"/>
                  <a:gd name="T17" fmla="*/ 4591 h 11158"/>
                  <a:gd name="T18" fmla="*/ 579 w 16620"/>
                  <a:gd name="T19" fmla="*/ 4603 h 11158"/>
                  <a:gd name="T20" fmla="*/ 616 w 16620"/>
                  <a:gd name="T21" fmla="*/ 4616 h 11158"/>
                  <a:gd name="T22" fmla="*/ 652 w 16620"/>
                  <a:gd name="T23" fmla="*/ 4631 h 11158"/>
                  <a:gd name="T24" fmla="*/ 686 w 16620"/>
                  <a:gd name="T25" fmla="*/ 4645 h 11158"/>
                  <a:gd name="T26" fmla="*/ 717 w 16620"/>
                  <a:gd name="T27" fmla="*/ 4663 h 11158"/>
                  <a:gd name="T28" fmla="*/ 747 w 16620"/>
                  <a:gd name="T29" fmla="*/ 4682 h 11158"/>
                  <a:gd name="T30" fmla="*/ 774 w 16620"/>
                  <a:gd name="T31" fmla="*/ 4702 h 11158"/>
                  <a:gd name="T32" fmla="*/ 799 w 16620"/>
                  <a:gd name="T33" fmla="*/ 4725 h 11158"/>
                  <a:gd name="T34" fmla="*/ 822 w 16620"/>
                  <a:gd name="T35" fmla="*/ 4750 h 11158"/>
                  <a:gd name="T36" fmla="*/ 843 w 16620"/>
                  <a:gd name="T37" fmla="*/ 4779 h 11158"/>
                  <a:gd name="T38" fmla="*/ 862 w 16620"/>
                  <a:gd name="T39" fmla="*/ 4810 h 11158"/>
                  <a:gd name="T40" fmla="*/ 880 w 16620"/>
                  <a:gd name="T41" fmla="*/ 4845 h 11158"/>
                  <a:gd name="T42" fmla="*/ 895 w 16620"/>
                  <a:gd name="T43" fmla="*/ 4882 h 11158"/>
                  <a:gd name="T44" fmla="*/ 909 w 16620"/>
                  <a:gd name="T45" fmla="*/ 4924 h 11158"/>
                  <a:gd name="T46" fmla="*/ 921 w 16620"/>
                  <a:gd name="T47" fmla="*/ 4969 h 11158"/>
                  <a:gd name="T48" fmla="*/ 932 w 16620"/>
                  <a:gd name="T49" fmla="*/ 5019 h 11158"/>
                  <a:gd name="T50" fmla="*/ 940 w 16620"/>
                  <a:gd name="T51" fmla="*/ 5073 h 11158"/>
                  <a:gd name="T52" fmla="*/ 947 w 16620"/>
                  <a:gd name="T53" fmla="*/ 5133 h 11158"/>
                  <a:gd name="T54" fmla="*/ 953 w 16620"/>
                  <a:gd name="T55" fmla="*/ 5196 h 11158"/>
                  <a:gd name="T56" fmla="*/ 956 w 16620"/>
                  <a:gd name="T57" fmla="*/ 5264 h 11158"/>
                  <a:gd name="T58" fmla="*/ 958 w 16620"/>
                  <a:gd name="T59" fmla="*/ 5339 h 11158"/>
                  <a:gd name="T60" fmla="*/ 959 w 16620"/>
                  <a:gd name="T61" fmla="*/ 5419 h 11158"/>
                  <a:gd name="T62" fmla="*/ 959 w 16620"/>
                  <a:gd name="T63" fmla="*/ 11158 h 11158"/>
                  <a:gd name="T64" fmla="*/ 1598 w 16620"/>
                  <a:gd name="T65" fmla="*/ 11158 h 11158"/>
                  <a:gd name="T66" fmla="*/ 1598 w 16620"/>
                  <a:gd name="T67" fmla="*/ 5419 h 11158"/>
                  <a:gd name="T68" fmla="*/ 8330 w 16620"/>
                  <a:gd name="T69" fmla="*/ 9211 h 11158"/>
                  <a:gd name="T70" fmla="*/ 16517 w 16620"/>
                  <a:gd name="T71" fmla="*/ 4292 h 11158"/>
                  <a:gd name="T72" fmla="*/ 16620 w 16620"/>
                  <a:gd name="T73" fmla="*/ 3825 h 11158"/>
                  <a:gd name="T74" fmla="*/ 8310 w 16620"/>
                  <a:gd name="T75" fmla="*/ 0 h 11158"/>
                  <a:gd name="T76" fmla="*/ 0 w 16620"/>
                  <a:gd name="T77" fmla="*/ 3825 h 11158"/>
                  <a:gd name="T78" fmla="*/ 0 w 16620"/>
                  <a:gd name="T79" fmla="*/ 4462 h 11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620" h="11158">
                    <a:moveTo>
                      <a:pt x="0" y="4462"/>
                    </a:moveTo>
                    <a:lnTo>
                      <a:pt x="65" y="4480"/>
                    </a:lnTo>
                    <a:lnTo>
                      <a:pt x="128" y="4494"/>
                    </a:lnTo>
                    <a:lnTo>
                      <a:pt x="188" y="4509"/>
                    </a:lnTo>
                    <a:lnTo>
                      <a:pt x="246" y="4521"/>
                    </a:lnTo>
                    <a:lnTo>
                      <a:pt x="353" y="4545"/>
                    </a:lnTo>
                    <a:lnTo>
                      <a:pt x="450" y="4568"/>
                    </a:lnTo>
                    <a:lnTo>
                      <a:pt x="495" y="4580"/>
                    </a:lnTo>
                    <a:lnTo>
                      <a:pt x="538" y="4591"/>
                    </a:lnTo>
                    <a:lnTo>
                      <a:pt x="579" y="4603"/>
                    </a:lnTo>
                    <a:lnTo>
                      <a:pt x="616" y="4616"/>
                    </a:lnTo>
                    <a:lnTo>
                      <a:pt x="652" y="4631"/>
                    </a:lnTo>
                    <a:lnTo>
                      <a:pt x="686" y="4645"/>
                    </a:lnTo>
                    <a:lnTo>
                      <a:pt x="717" y="4663"/>
                    </a:lnTo>
                    <a:lnTo>
                      <a:pt x="747" y="4682"/>
                    </a:lnTo>
                    <a:lnTo>
                      <a:pt x="774" y="4702"/>
                    </a:lnTo>
                    <a:lnTo>
                      <a:pt x="799" y="4725"/>
                    </a:lnTo>
                    <a:lnTo>
                      <a:pt x="822" y="4750"/>
                    </a:lnTo>
                    <a:lnTo>
                      <a:pt x="843" y="4779"/>
                    </a:lnTo>
                    <a:lnTo>
                      <a:pt x="862" y="4810"/>
                    </a:lnTo>
                    <a:lnTo>
                      <a:pt x="880" y="4845"/>
                    </a:lnTo>
                    <a:lnTo>
                      <a:pt x="895" y="4882"/>
                    </a:lnTo>
                    <a:lnTo>
                      <a:pt x="909" y="4924"/>
                    </a:lnTo>
                    <a:lnTo>
                      <a:pt x="921" y="4969"/>
                    </a:lnTo>
                    <a:lnTo>
                      <a:pt x="932" y="5019"/>
                    </a:lnTo>
                    <a:lnTo>
                      <a:pt x="940" y="5073"/>
                    </a:lnTo>
                    <a:lnTo>
                      <a:pt x="947" y="5133"/>
                    </a:lnTo>
                    <a:lnTo>
                      <a:pt x="953" y="5196"/>
                    </a:lnTo>
                    <a:lnTo>
                      <a:pt x="956" y="5264"/>
                    </a:lnTo>
                    <a:lnTo>
                      <a:pt x="958" y="5339"/>
                    </a:lnTo>
                    <a:lnTo>
                      <a:pt x="959" y="5419"/>
                    </a:lnTo>
                    <a:lnTo>
                      <a:pt x="959" y="11158"/>
                    </a:lnTo>
                    <a:lnTo>
                      <a:pt x="1598" y="11158"/>
                    </a:lnTo>
                    <a:lnTo>
                      <a:pt x="1598" y="5419"/>
                    </a:lnTo>
                    <a:lnTo>
                      <a:pt x="8330" y="9211"/>
                    </a:lnTo>
                    <a:lnTo>
                      <a:pt x="16517" y="4292"/>
                    </a:lnTo>
                    <a:lnTo>
                      <a:pt x="16620" y="3825"/>
                    </a:lnTo>
                    <a:lnTo>
                      <a:pt x="8310" y="0"/>
                    </a:lnTo>
                    <a:lnTo>
                      <a:pt x="0" y="3825"/>
                    </a:lnTo>
                    <a:lnTo>
                      <a:pt x="0" y="4462"/>
                    </a:ln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8" name="Freeform 8"/>
              <p:cNvSpPr/>
              <p:nvPr/>
            </p:nvSpPr>
            <p:spPr bwMode="auto">
              <a:xfrm>
                <a:off x="1039168" y="2502173"/>
                <a:ext cx="1927225" cy="1517650"/>
              </a:xfrm>
              <a:custGeom>
                <a:avLst/>
                <a:gdLst>
                  <a:gd name="T0" fmla="*/ 11030 w 12146"/>
                  <a:gd name="T1" fmla="*/ 4122 h 9555"/>
                  <a:gd name="T2" fmla="*/ 11252 w 12146"/>
                  <a:gd name="T3" fmla="*/ 4107 h 9555"/>
                  <a:gd name="T4" fmla="*/ 11385 w 12146"/>
                  <a:gd name="T5" fmla="*/ 4096 h 9555"/>
                  <a:gd name="T6" fmla="*/ 11507 w 12146"/>
                  <a:gd name="T7" fmla="*/ 4083 h 9555"/>
                  <a:gd name="T8" fmla="*/ 11617 w 12146"/>
                  <a:gd name="T9" fmla="*/ 4065 h 9555"/>
                  <a:gd name="T10" fmla="*/ 11717 w 12146"/>
                  <a:gd name="T11" fmla="*/ 4041 h 9555"/>
                  <a:gd name="T12" fmla="*/ 11805 w 12146"/>
                  <a:gd name="T13" fmla="*/ 4010 h 9555"/>
                  <a:gd name="T14" fmla="*/ 11883 w 12146"/>
                  <a:gd name="T15" fmla="*/ 3968 h 9555"/>
                  <a:gd name="T16" fmla="*/ 11949 w 12146"/>
                  <a:gd name="T17" fmla="*/ 3916 h 9555"/>
                  <a:gd name="T18" fmla="*/ 12006 w 12146"/>
                  <a:gd name="T19" fmla="*/ 3851 h 9555"/>
                  <a:gd name="T20" fmla="*/ 12053 w 12146"/>
                  <a:gd name="T21" fmla="*/ 3771 h 9555"/>
                  <a:gd name="T22" fmla="*/ 12090 w 12146"/>
                  <a:gd name="T23" fmla="*/ 3673 h 9555"/>
                  <a:gd name="T24" fmla="*/ 12117 w 12146"/>
                  <a:gd name="T25" fmla="*/ 3559 h 9555"/>
                  <a:gd name="T26" fmla="*/ 12136 w 12146"/>
                  <a:gd name="T27" fmla="*/ 3423 h 9555"/>
                  <a:gd name="T28" fmla="*/ 12144 w 12146"/>
                  <a:gd name="T29" fmla="*/ 3266 h 9555"/>
                  <a:gd name="T30" fmla="*/ 12146 w 12146"/>
                  <a:gd name="T31" fmla="*/ 309 h 9555"/>
                  <a:gd name="T32" fmla="*/ 6081 w 12146"/>
                  <a:gd name="T33" fmla="*/ 3512 h 9555"/>
                  <a:gd name="T34" fmla="*/ 0 w 12146"/>
                  <a:gd name="T35" fmla="*/ 309 h 9555"/>
                  <a:gd name="T36" fmla="*/ 0 w 12146"/>
                  <a:gd name="T37" fmla="*/ 3259 h 9555"/>
                  <a:gd name="T38" fmla="*/ 7 w 12146"/>
                  <a:gd name="T39" fmla="*/ 3402 h 9555"/>
                  <a:gd name="T40" fmla="*/ 19 w 12146"/>
                  <a:gd name="T41" fmla="*/ 3524 h 9555"/>
                  <a:gd name="T42" fmla="*/ 38 w 12146"/>
                  <a:gd name="T43" fmla="*/ 3628 h 9555"/>
                  <a:gd name="T44" fmla="*/ 64 w 12146"/>
                  <a:gd name="T45" fmla="*/ 3715 h 9555"/>
                  <a:gd name="T46" fmla="*/ 97 w 12146"/>
                  <a:gd name="T47" fmla="*/ 3788 h 9555"/>
                  <a:gd name="T48" fmla="*/ 137 w 12146"/>
                  <a:gd name="T49" fmla="*/ 3847 h 9555"/>
                  <a:gd name="T50" fmla="*/ 185 w 12146"/>
                  <a:gd name="T51" fmla="*/ 3896 h 9555"/>
                  <a:gd name="T52" fmla="*/ 241 w 12146"/>
                  <a:gd name="T53" fmla="*/ 3935 h 9555"/>
                  <a:gd name="T54" fmla="*/ 307 w 12146"/>
                  <a:gd name="T55" fmla="*/ 3967 h 9555"/>
                  <a:gd name="T56" fmla="*/ 381 w 12146"/>
                  <a:gd name="T57" fmla="*/ 3994 h 9555"/>
                  <a:gd name="T58" fmla="*/ 464 w 12146"/>
                  <a:gd name="T59" fmla="*/ 4018 h 9555"/>
                  <a:gd name="T60" fmla="*/ 606 w 12146"/>
                  <a:gd name="T61" fmla="*/ 4051 h 9555"/>
                  <a:gd name="T62" fmla="*/ 771 w 12146"/>
                  <a:gd name="T63" fmla="*/ 4089 h 9555"/>
                  <a:gd name="T64" fmla="*/ 894 w 12146"/>
                  <a:gd name="T65" fmla="*/ 4118 h 9555"/>
                  <a:gd name="T66" fmla="*/ 959 w 12146"/>
                  <a:gd name="T67" fmla="*/ 7005 h 9555"/>
                  <a:gd name="T68" fmla="*/ 2557 w 12146"/>
                  <a:gd name="T69" fmla="*/ 9555 h 9555"/>
                  <a:gd name="T70" fmla="*/ 4794 w 12146"/>
                  <a:gd name="T71" fmla="*/ 7005 h 9555"/>
                  <a:gd name="T72" fmla="*/ 7352 w 12146"/>
                  <a:gd name="T73" fmla="*/ 9555 h 9555"/>
                  <a:gd name="T74" fmla="*/ 9589 w 12146"/>
                  <a:gd name="T75" fmla="*/ 7005 h 9555"/>
                  <a:gd name="T76" fmla="*/ 10867 w 12146"/>
                  <a:gd name="T77" fmla="*/ 4135 h 9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146" h="9555">
                    <a:moveTo>
                      <a:pt x="10867" y="4135"/>
                    </a:moveTo>
                    <a:lnTo>
                      <a:pt x="11030" y="4122"/>
                    </a:lnTo>
                    <a:lnTo>
                      <a:pt x="11182" y="4112"/>
                    </a:lnTo>
                    <a:lnTo>
                      <a:pt x="11252" y="4107"/>
                    </a:lnTo>
                    <a:lnTo>
                      <a:pt x="11321" y="4101"/>
                    </a:lnTo>
                    <a:lnTo>
                      <a:pt x="11385" y="4096"/>
                    </a:lnTo>
                    <a:lnTo>
                      <a:pt x="11447" y="4090"/>
                    </a:lnTo>
                    <a:lnTo>
                      <a:pt x="11507" y="4083"/>
                    </a:lnTo>
                    <a:lnTo>
                      <a:pt x="11564" y="4074"/>
                    </a:lnTo>
                    <a:lnTo>
                      <a:pt x="11617" y="4065"/>
                    </a:lnTo>
                    <a:lnTo>
                      <a:pt x="11669" y="4054"/>
                    </a:lnTo>
                    <a:lnTo>
                      <a:pt x="11717" y="4041"/>
                    </a:lnTo>
                    <a:lnTo>
                      <a:pt x="11762" y="4027"/>
                    </a:lnTo>
                    <a:lnTo>
                      <a:pt x="11805" y="4010"/>
                    </a:lnTo>
                    <a:lnTo>
                      <a:pt x="11845" y="3990"/>
                    </a:lnTo>
                    <a:lnTo>
                      <a:pt x="11883" y="3968"/>
                    </a:lnTo>
                    <a:lnTo>
                      <a:pt x="11917" y="3943"/>
                    </a:lnTo>
                    <a:lnTo>
                      <a:pt x="11949" y="3916"/>
                    </a:lnTo>
                    <a:lnTo>
                      <a:pt x="11979" y="3885"/>
                    </a:lnTo>
                    <a:lnTo>
                      <a:pt x="12006" y="3851"/>
                    </a:lnTo>
                    <a:lnTo>
                      <a:pt x="12031" y="3812"/>
                    </a:lnTo>
                    <a:lnTo>
                      <a:pt x="12053" y="3771"/>
                    </a:lnTo>
                    <a:lnTo>
                      <a:pt x="12073" y="3724"/>
                    </a:lnTo>
                    <a:lnTo>
                      <a:pt x="12090" y="3673"/>
                    </a:lnTo>
                    <a:lnTo>
                      <a:pt x="12105" y="3618"/>
                    </a:lnTo>
                    <a:lnTo>
                      <a:pt x="12117" y="3559"/>
                    </a:lnTo>
                    <a:lnTo>
                      <a:pt x="12128" y="3493"/>
                    </a:lnTo>
                    <a:lnTo>
                      <a:pt x="12136" y="3423"/>
                    </a:lnTo>
                    <a:lnTo>
                      <a:pt x="12141" y="3347"/>
                    </a:lnTo>
                    <a:lnTo>
                      <a:pt x="12144" y="3266"/>
                    </a:lnTo>
                    <a:lnTo>
                      <a:pt x="12146" y="3179"/>
                    </a:lnTo>
                    <a:lnTo>
                      <a:pt x="12146" y="309"/>
                    </a:lnTo>
                    <a:lnTo>
                      <a:pt x="11973" y="19"/>
                    </a:lnTo>
                    <a:lnTo>
                      <a:pt x="6081" y="3512"/>
                    </a:lnTo>
                    <a:lnTo>
                      <a:pt x="182" y="0"/>
                    </a:lnTo>
                    <a:lnTo>
                      <a:pt x="0" y="309"/>
                    </a:lnTo>
                    <a:lnTo>
                      <a:pt x="0" y="3179"/>
                    </a:lnTo>
                    <a:lnTo>
                      <a:pt x="0" y="3259"/>
                    </a:lnTo>
                    <a:lnTo>
                      <a:pt x="4" y="3332"/>
                    </a:lnTo>
                    <a:lnTo>
                      <a:pt x="7" y="3402"/>
                    </a:lnTo>
                    <a:lnTo>
                      <a:pt x="12" y="3465"/>
                    </a:lnTo>
                    <a:lnTo>
                      <a:pt x="19" y="3524"/>
                    </a:lnTo>
                    <a:lnTo>
                      <a:pt x="27" y="3579"/>
                    </a:lnTo>
                    <a:lnTo>
                      <a:pt x="38" y="3628"/>
                    </a:lnTo>
                    <a:lnTo>
                      <a:pt x="50" y="3673"/>
                    </a:lnTo>
                    <a:lnTo>
                      <a:pt x="64" y="3715"/>
                    </a:lnTo>
                    <a:lnTo>
                      <a:pt x="79" y="3753"/>
                    </a:lnTo>
                    <a:lnTo>
                      <a:pt x="97" y="3788"/>
                    </a:lnTo>
                    <a:lnTo>
                      <a:pt x="116" y="3819"/>
                    </a:lnTo>
                    <a:lnTo>
                      <a:pt x="137" y="3847"/>
                    </a:lnTo>
                    <a:lnTo>
                      <a:pt x="160" y="3873"/>
                    </a:lnTo>
                    <a:lnTo>
                      <a:pt x="185" y="3896"/>
                    </a:lnTo>
                    <a:lnTo>
                      <a:pt x="212" y="3916"/>
                    </a:lnTo>
                    <a:lnTo>
                      <a:pt x="241" y="3935"/>
                    </a:lnTo>
                    <a:lnTo>
                      <a:pt x="274" y="3952"/>
                    </a:lnTo>
                    <a:lnTo>
                      <a:pt x="307" y="3967"/>
                    </a:lnTo>
                    <a:lnTo>
                      <a:pt x="343" y="3982"/>
                    </a:lnTo>
                    <a:lnTo>
                      <a:pt x="381" y="3994"/>
                    </a:lnTo>
                    <a:lnTo>
                      <a:pt x="421" y="4007"/>
                    </a:lnTo>
                    <a:lnTo>
                      <a:pt x="464" y="4018"/>
                    </a:lnTo>
                    <a:lnTo>
                      <a:pt x="508" y="4030"/>
                    </a:lnTo>
                    <a:lnTo>
                      <a:pt x="606" y="4051"/>
                    </a:lnTo>
                    <a:lnTo>
                      <a:pt x="713" y="4075"/>
                    </a:lnTo>
                    <a:lnTo>
                      <a:pt x="771" y="4089"/>
                    </a:lnTo>
                    <a:lnTo>
                      <a:pt x="831" y="4102"/>
                    </a:lnTo>
                    <a:lnTo>
                      <a:pt x="894" y="4118"/>
                    </a:lnTo>
                    <a:lnTo>
                      <a:pt x="959" y="4135"/>
                    </a:lnTo>
                    <a:lnTo>
                      <a:pt x="959" y="7005"/>
                    </a:lnTo>
                    <a:lnTo>
                      <a:pt x="2557" y="7005"/>
                    </a:lnTo>
                    <a:lnTo>
                      <a:pt x="2557" y="9555"/>
                    </a:lnTo>
                    <a:lnTo>
                      <a:pt x="4794" y="9555"/>
                    </a:lnTo>
                    <a:lnTo>
                      <a:pt x="4794" y="7005"/>
                    </a:lnTo>
                    <a:lnTo>
                      <a:pt x="7352" y="7005"/>
                    </a:lnTo>
                    <a:lnTo>
                      <a:pt x="7352" y="9555"/>
                    </a:lnTo>
                    <a:lnTo>
                      <a:pt x="9589" y="9555"/>
                    </a:lnTo>
                    <a:lnTo>
                      <a:pt x="9589" y="7005"/>
                    </a:lnTo>
                    <a:lnTo>
                      <a:pt x="10867" y="7005"/>
                    </a:lnTo>
                    <a:lnTo>
                      <a:pt x="10867" y="4135"/>
                    </a:ln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79" name="组合 78"/>
          <p:cNvGrpSpPr/>
          <p:nvPr/>
        </p:nvGrpSpPr>
        <p:grpSpPr>
          <a:xfrm>
            <a:off x="55922" y="1988796"/>
            <a:ext cx="1798699" cy="1066641"/>
            <a:chOff x="300181" y="2087602"/>
            <a:chExt cx="1798699" cy="1066641"/>
          </a:xfrm>
        </p:grpSpPr>
        <p:sp>
          <p:nvSpPr>
            <p:cNvPr id="80" name="矩形 79"/>
            <p:cNvSpPr/>
            <p:nvPr/>
          </p:nvSpPr>
          <p:spPr>
            <a:xfrm>
              <a:off x="635914" y="2087602"/>
              <a:ext cx="1127233" cy="584775"/>
            </a:xfrm>
            <a:prstGeom prst="rect">
              <a:avLst/>
            </a:prstGeom>
          </p:spPr>
          <p:txBody>
            <a:bodyPr wrap="none">
              <a:spAutoFit/>
            </a:bodyPr>
            <a:lstStyle/>
            <a:p>
              <a:pPr algn="ctr" defTabSz="685800"/>
              <a:r>
                <a:rPr lang="zh-CN" altLang="en-US" sz="3200" b="1" dirty="0">
                  <a:solidFill>
                    <a:schemeClr val="bg1"/>
                  </a:solidFill>
                  <a:latin typeface="微软雅黑" panose="020B0503020204020204" pitchFamily="34" charset="-122"/>
                  <a:ea typeface="微软雅黑" panose="020B0503020204020204" pitchFamily="34" charset="-122"/>
                </a:rPr>
                <a:t>目 录</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81" name="TextBox 80"/>
            <p:cNvSpPr txBox="1"/>
            <p:nvPr/>
          </p:nvSpPr>
          <p:spPr>
            <a:xfrm>
              <a:off x="300181" y="2569468"/>
              <a:ext cx="1798699" cy="584775"/>
            </a:xfrm>
            <a:prstGeom prst="rect">
              <a:avLst/>
            </a:prstGeom>
            <a:noFill/>
          </p:spPr>
          <p:txBody>
            <a:bodyPr wrap="none" rtlCol="0">
              <a:spAutoFit/>
            </a:bodyPr>
            <a:lstStyle/>
            <a:p>
              <a:pPr algn="ctr" defTabSz="685800"/>
              <a:r>
                <a:rPr lang="en-US" altLang="zh-CN" sz="3200" dirty="0" err="1">
                  <a:solidFill>
                    <a:schemeClr val="bg1"/>
                  </a:solidFill>
                  <a:latin typeface="微软雅黑" panose="020B0503020204020204" pitchFamily="34" charset="-122"/>
                  <a:ea typeface="微软雅黑" panose="020B0503020204020204" pitchFamily="34" charset="-122"/>
                </a:rPr>
                <a:t>Contens</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grpSp>
        <p:nvGrpSpPr>
          <p:cNvPr id="2" name="组合 1"/>
          <p:cNvGrpSpPr/>
          <p:nvPr>
            <p:custDataLst>
              <p:tags r:id="rId10"/>
            </p:custDataLst>
          </p:nvPr>
        </p:nvGrpSpPr>
        <p:grpSpPr>
          <a:xfrm>
            <a:off x="4577045" y="1263546"/>
            <a:ext cx="2808899" cy="360363"/>
            <a:chOff x="4542755" y="1051718"/>
            <a:chExt cx="2808899" cy="360363"/>
          </a:xfrm>
        </p:grpSpPr>
        <p:sp>
          <p:nvSpPr>
            <p:cNvPr id="3" name="矩形 2"/>
            <p:cNvSpPr/>
            <p:nvPr>
              <p:custDataLst>
                <p:tags r:id="rId11"/>
              </p:custDataLst>
            </p:nvPr>
          </p:nvSpPr>
          <p:spPr>
            <a:xfrm>
              <a:off x="4869780" y="1069181"/>
              <a:ext cx="2481874" cy="323850"/>
            </a:xfrm>
            <a:prstGeom prst="rect">
              <a:avLst/>
            </a:prstGeom>
            <a:noFill/>
            <a:ln w="12700" cap="flat" cmpd="sng" algn="ctr">
              <a:noFill/>
              <a:prstDash val="solid"/>
              <a:miter lim="800000"/>
            </a:ln>
            <a:effectLst/>
          </p:spPr>
          <p:txBody>
            <a:bodyPr anchor="ctr"/>
            <a:p>
              <a:r>
                <a:rPr lang="zh-CN" altLang="en-US" sz="2000" b="1" dirty="0">
                  <a:latin typeface="微软雅黑" panose="020B0503020204020204" pitchFamily="34" charset="-122"/>
                  <a:ea typeface="微软雅黑" panose="020B0503020204020204" pitchFamily="34" charset="-122"/>
                </a:rPr>
                <a:t>研究述评</a:t>
              </a:r>
              <a:endParaRPr lang="zh-CN" altLang="en-US" sz="2000" b="1" dirty="0">
                <a:latin typeface="微软雅黑" panose="020B0503020204020204" pitchFamily="34" charset="-122"/>
                <a:ea typeface="微软雅黑" panose="020B0503020204020204" pitchFamily="34" charset="-122"/>
              </a:endParaRPr>
            </a:p>
          </p:txBody>
        </p:sp>
        <p:sp>
          <p:nvSpPr>
            <p:cNvPr id="4" name="椭圆 3"/>
            <p:cNvSpPr/>
            <p:nvPr>
              <p:custDataLst>
                <p:tags r:id="rId12"/>
              </p:custDataLst>
            </p:nvPr>
          </p:nvSpPr>
          <p:spPr>
            <a:xfrm>
              <a:off x="4542755" y="1051718"/>
              <a:ext cx="360362" cy="360363"/>
            </a:xfrm>
            <a:prstGeom prst="ellipse">
              <a:avLst/>
            </a:prstGeom>
            <a:solidFill>
              <a:schemeClr val="tx2">
                <a:lumMod val="75000"/>
              </a:schemeClr>
            </a:solidFill>
            <a:ln w="38100" cap="flat" cmpd="sng" algn="ctr">
              <a:solidFill>
                <a:sysClr val="window" lastClr="FFFFFF"/>
              </a:solidFill>
              <a:prstDash val="solid"/>
              <a:miter lim="800000"/>
            </a:ln>
            <a:effectLst/>
          </p:spPr>
          <p:txBody>
            <a:bodyPr anchor="ctr"/>
            <a:p>
              <a:pPr algn="ctr" eaLnBrk="1" fontAlgn="auto" hangingPunct="1">
                <a:spcBef>
                  <a:spcPts val="0"/>
                </a:spcBef>
                <a:spcAft>
                  <a:spcPts val="0"/>
                </a:spcAft>
                <a:defRPr/>
              </a:pPr>
              <a:r>
                <a:rPr lang="en-US" altLang="zh-CN" kern="0" dirty="0">
                  <a:solidFill>
                    <a:prstClr val="white"/>
                  </a:solidFill>
                  <a:latin typeface="微软雅黑" panose="020B0503020204020204" pitchFamily="34" charset="-122"/>
                  <a:ea typeface="微软雅黑" panose="020B0503020204020204" pitchFamily="34" charset="-122"/>
                </a:rPr>
                <a:t>1</a:t>
              </a:r>
              <a:endParaRPr lang="zh-CN" altLang="en-US" kern="0" dirty="0">
                <a:solidFill>
                  <a:prstClr val="white"/>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Effect transition="in" filter="fade">
                                      <p:cBhvr>
                                        <p:cTn id="13" dur="500"/>
                                        <p:tgtEl>
                                          <p:spTgt spid="79"/>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left)">
                                      <p:cBhvr>
                                        <p:cTn id="23" dur="500"/>
                                        <p:tgtEl>
                                          <p:spTgt spid="43"/>
                                        </p:tgtEl>
                                      </p:cBhvr>
                                    </p:animEffect>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fill="hold"/>
                                        <p:tgtEl>
                                          <p:spTgt spid="44"/>
                                        </p:tgtEl>
                                        <p:attrNameLst>
                                          <p:attrName>ppt_x</p:attrName>
                                        </p:attrNameLst>
                                      </p:cBhvr>
                                      <p:tavLst>
                                        <p:tav tm="0">
                                          <p:val>
                                            <p:strVal val="#ppt_x"/>
                                          </p:val>
                                        </p:tav>
                                        <p:tav tm="100000">
                                          <p:val>
                                            <p:strVal val="#ppt_x"/>
                                          </p:val>
                                        </p:tav>
                                      </p:tavLst>
                                    </p:anim>
                                    <p:anim calcmode="lin" valueType="num">
                                      <p:cBhvr additive="base">
                                        <p:cTn id="33" dur="500" fill="hold"/>
                                        <p:tgtEl>
                                          <p:spTgt spid="44"/>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500" fill="hold"/>
                                        <p:tgtEl>
                                          <p:spTgt spid="47"/>
                                        </p:tgtEl>
                                        <p:attrNameLst>
                                          <p:attrName>ppt_x</p:attrName>
                                        </p:attrNameLst>
                                      </p:cBhvr>
                                      <p:tavLst>
                                        <p:tav tm="0">
                                          <p:val>
                                            <p:strVal val="#ppt_x"/>
                                          </p:val>
                                        </p:tav>
                                        <p:tav tm="100000">
                                          <p:val>
                                            <p:strVal val="#ppt_x"/>
                                          </p:val>
                                        </p:tav>
                                      </p:tavLst>
                                    </p:anim>
                                    <p:anim calcmode="lin" valueType="num">
                                      <p:cBhvr additive="base">
                                        <p:cTn id="38" dur="500" fill="hold"/>
                                        <p:tgtEl>
                                          <p:spTgt spid="47"/>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500" fill="hold"/>
                                        <p:tgtEl>
                                          <p:spTgt spid="50"/>
                                        </p:tgtEl>
                                        <p:attrNameLst>
                                          <p:attrName>ppt_x</p:attrName>
                                        </p:attrNameLst>
                                      </p:cBhvr>
                                      <p:tavLst>
                                        <p:tav tm="0">
                                          <p:val>
                                            <p:strVal val="#ppt_x"/>
                                          </p:val>
                                        </p:tav>
                                        <p:tav tm="100000">
                                          <p:val>
                                            <p:strVal val="#ppt_x"/>
                                          </p:val>
                                        </p:tav>
                                      </p:tavLst>
                                    </p:anim>
                                    <p:anim calcmode="lin" valueType="num">
                                      <p:cBhvr additive="base">
                                        <p:cTn id="43" dur="500" fill="hold"/>
                                        <p:tgtEl>
                                          <p:spTgt spid="5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wipe(left)">
                                      <p:cBhvr>
                                        <p:cTn id="4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7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3318677" y="1500868"/>
            <a:ext cx="1858881" cy="1862362"/>
            <a:chOff x="3318677" y="1551668"/>
            <a:chExt cx="1858881" cy="1862362"/>
          </a:xfrm>
        </p:grpSpPr>
        <p:sp>
          <p:nvSpPr>
            <p:cNvPr id="15" name="Oval 160"/>
            <p:cNvSpPr>
              <a:spLocks noChangeArrowheads="1"/>
            </p:cNvSpPr>
            <p:nvPr/>
          </p:nvSpPr>
          <p:spPr bwMode="auto">
            <a:xfrm>
              <a:off x="3318677" y="1551668"/>
              <a:ext cx="1858881" cy="1862362"/>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16" name="Oval 161"/>
            <p:cNvSpPr>
              <a:spLocks noChangeArrowheads="1"/>
            </p:cNvSpPr>
            <p:nvPr/>
          </p:nvSpPr>
          <p:spPr bwMode="auto">
            <a:xfrm>
              <a:off x="3482286" y="1704834"/>
              <a:ext cx="1549067" cy="1549067"/>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defRPr sz="2000" b="1">
                  <a:solidFill>
                    <a:schemeClr val="bg1"/>
                  </a:solidFill>
                  <a:latin typeface="Arial" panose="020B0604020202020204" pitchFamily="34" charset="0"/>
                  <a:ea typeface="黑体" panose="02010609060101010101" pitchFamily="49" charset="-122"/>
                </a:defRPr>
              </a:lvl1pPr>
              <a:lvl2pPr marL="742950" indent="-285750" eaLnBrk="0" hangingPunct="0">
                <a:defRPr sz="2000" b="1">
                  <a:solidFill>
                    <a:schemeClr val="bg1"/>
                  </a:solidFill>
                  <a:latin typeface="Arial" panose="020B0604020202020204" pitchFamily="34" charset="0"/>
                  <a:ea typeface="黑体" panose="02010609060101010101" pitchFamily="49" charset="-122"/>
                </a:defRPr>
              </a:lvl2pPr>
              <a:lvl3pPr marL="1143000" indent="-228600" eaLnBrk="0" hangingPunct="0">
                <a:defRPr sz="2000" b="1">
                  <a:solidFill>
                    <a:schemeClr val="bg1"/>
                  </a:solidFill>
                  <a:latin typeface="Arial" panose="020B0604020202020204" pitchFamily="34" charset="0"/>
                  <a:ea typeface="黑体" panose="02010609060101010101" pitchFamily="49" charset="-122"/>
                </a:defRPr>
              </a:lvl3pPr>
              <a:lvl4pPr marL="1600200" indent="-228600" eaLnBrk="0" hangingPunct="0">
                <a:defRPr sz="2000" b="1">
                  <a:solidFill>
                    <a:schemeClr val="bg1"/>
                  </a:solidFill>
                  <a:latin typeface="Arial" panose="020B0604020202020204" pitchFamily="34" charset="0"/>
                  <a:ea typeface="黑体" panose="02010609060101010101" pitchFamily="49" charset="-122"/>
                </a:defRPr>
              </a:lvl4pPr>
              <a:lvl5pPr marL="2057400" indent="-228600" eaLnBrk="0" hangingPunct="0">
                <a:defRPr sz="2000" b="1">
                  <a:solidFill>
                    <a:schemeClr val="bg1"/>
                  </a:solidFill>
                  <a:latin typeface="Arial" panose="020B0604020202020204" pitchFamily="34" charset="0"/>
                  <a:ea typeface="黑体" panose="02010609060101010101" pitchFamily="49" charset="-122"/>
                </a:defRPr>
              </a:lvl5pPr>
              <a:lvl6pPr marL="25146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6pPr>
              <a:lvl7pPr marL="29718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7pPr>
              <a:lvl8pPr marL="34290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8pPr>
              <a:lvl9pPr marL="38862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9pPr>
            </a:lstStyle>
            <a:p>
              <a:pPr eaLnBrk="1" hangingPunct="1"/>
              <a:endParaRPr lang="zh-CN" altLang="en-US">
                <a:ea typeface="方正品尚黑简体"/>
              </a:endParaRPr>
            </a:p>
          </p:txBody>
        </p:sp>
        <p:sp>
          <p:nvSpPr>
            <p:cNvPr id="17" name="Rectangle 47"/>
            <p:cNvSpPr>
              <a:spLocks noChangeArrowheads="1"/>
            </p:cNvSpPr>
            <p:nvPr/>
          </p:nvSpPr>
          <p:spPr bwMode="auto">
            <a:xfrm>
              <a:off x="3819766" y="1998478"/>
              <a:ext cx="831850" cy="899160"/>
            </a:xfrm>
            <a:prstGeom prst="rect">
              <a:avLst/>
            </a:prstGeom>
            <a:noFill/>
          </p:spPr>
          <p:txBody>
            <a:bodyPr wrap="none" lIns="68580" tIns="34290" rIns="68580" bIns="34290" rtlCol="0">
              <a:spAutoFit/>
            </a:bodyPr>
            <a:lstStyle/>
            <a:p>
              <a:pPr algn="ctr"/>
              <a:r>
                <a:rPr lang="en-US" altLang="zh-CN" sz="5400" dirty="0">
                  <a:ea typeface="方正品尚黑简体"/>
                  <a:cs typeface="Aharoni" panose="02010803020104030203" pitchFamily="2" charset="-79"/>
                </a:rPr>
                <a:t>01</a:t>
              </a:r>
              <a:endParaRPr lang="en-US" altLang="zh-CN" sz="5400" dirty="0">
                <a:ea typeface="方正品尚黑简体"/>
                <a:cs typeface="Aharoni" panose="02010803020104030203" pitchFamily="2" charset="-79"/>
              </a:endParaRPr>
            </a:p>
          </p:txBody>
        </p:sp>
      </p:grpSp>
      <p:grpSp>
        <p:nvGrpSpPr>
          <p:cNvPr id="26" name="组合 25"/>
          <p:cNvGrpSpPr/>
          <p:nvPr/>
        </p:nvGrpSpPr>
        <p:grpSpPr bwMode="auto">
          <a:xfrm>
            <a:off x="-42866" y="1817960"/>
            <a:ext cx="3168350" cy="1322070"/>
            <a:chOff x="958536" y="1213238"/>
            <a:chExt cx="3738737" cy="1559754"/>
          </a:xfrm>
        </p:grpSpPr>
        <p:grpSp>
          <p:nvGrpSpPr>
            <p:cNvPr id="27" name="组合 39"/>
            <p:cNvGrpSpPr/>
            <p:nvPr/>
          </p:nvGrpSpPr>
          <p:grpSpPr bwMode="auto">
            <a:xfrm>
              <a:off x="1010872" y="1410663"/>
              <a:ext cx="3686401" cy="1176524"/>
              <a:chOff x="1068022" y="1410663"/>
              <a:chExt cx="3686401" cy="1176524"/>
            </a:xfrm>
          </p:grpSpPr>
          <p:sp>
            <p:nvSpPr>
              <p:cNvPr id="29" name="矩形 28"/>
              <p:cNvSpPr/>
              <p:nvPr/>
            </p:nvSpPr>
            <p:spPr>
              <a:xfrm>
                <a:off x="1068022" y="1493517"/>
                <a:ext cx="1022315" cy="1006086"/>
              </a:xfrm>
              <a:prstGeom prst="rect">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30" name="矩形 29"/>
              <p:cNvSpPr/>
              <p:nvPr/>
            </p:nvSpPr>
            <p:spPr>
              <a:xfrm>
                <a:off x="2028427" y="1410663"/>
                <a:ext cx="2725996" cy="615811"/>
              </a:xfrm>
              <a:prstGeom prst="rect">
                <a:avLst/>
              </a:prstGeom>
            </p:spPr>
            <p:txBody>
              <a:bodyPr wrap="square">
                <a:spAutoFit/>
              </a:bodyPr>
              <a:lstStyle/>
              <a:p>
                <a:r>
                  <a:rPr lang="zh-CN" altLang="en-US" sz="2800" spc="300" dirty="0">
                    <a:latin typeface="微软雅黑" panose="020B0503020204020204" pitchFamily="34" charset="-122"/>
                    <a:ea typeface="微软雅黑" panose="020B0503020204020204" pitchFamily="34" charset="-122"/>
                  </a:rPr>
                  <a:t>研究述评</a:t>
                </a:r>
                <a:endParaRPr lang="zh-CN" altLang="en-US" sz="2800" spc="300" dirty="0">
                  <a:latin typeface="微软雅黑" panose="020B0503020204020204" pitchFamily="34" charset="-122"/>
                  <a:ea typeface="微软雅黑" panose="020B0503020204020204" pitchFamily="34" charset="-122"/>
                </a:endParaRPr>
              </a:p>
            </p:txBody>
          </p:sp>
          <p:sp>
            <p:nvSpPr>
              <p:cNvPr id="31" name="TextBox 5"/>
              <p:cNvSpPr txBox="1">
                <a:spLocks noChangeArrowheads="1"/>
              </p:cNvSpPr>
              <p:nvPr/>
            </p:nvSpPr>
            <p:spPr bwMode="auto">
              <a:xfrm>
                <a:off x="2044907" y="2027588"/>
                <a:ext cx="1537598" cy="559599"/>
              </a:xfrm>
              <a:prstGeom prst="rect">
                <a:avLst/>
              </a:prstGeom>
              <a:noFill/>
              <a:ln w="9525">
                <a:noFill/>
                <a:miter lim="800000"/>
              </a:ln>
            </p:spPr>
            <p:txBody>
              <a:bodyPr wrap="none">
                <a:spAutoFit/>
              </a:bodyPr>
              <a:lstStyle/>
              <a:p>
                <a:r>
                  <a:rPr lang="en-US" altLang="zh-CN" sz="2500" b="1" dirty="0" err="1">
                    <a:solidFill>
                      <a:schemeClr val="tx1">
                        <a:lumMod val="85000"/>
                        <a:lumOff val="15000"/>
                      </a:schemeClr>
                    </a:solidFill>
                    <a:latin typeface="方正品尚黑简体"/>
                    <a:ea typeface="方正品尚黑简体"/>
                    <a:cs typeface="Arial Unicode MS" panose="020B0604020202020204" pitchFamily="34" charset="-122"/>
                  </a:rPr>
                  <a:t>verview</a:t>
                </a:r>
                <a:endParaRPr lang="zh-CN" altLang="en-US" sz="2500" b="1" dirty="0">
                  <a:solidFill>
                    <a:schemeClr val="tx1">
                      <a:lumMod val="85000"/>
                      <a:lumOff val="15000"/>
                    </a:schemeClr>
                  </a:solidFill>
                  <a:latin typeface="方正品尚黑简体"/>
                  <a:ea typeface="方正品尚黑简体"/>
                  <a:cs typeface="Arial Unicode MS" panose="020B0604020202020204" pitchFamily="34" charset="-122"/>
                </a:endParaRPr>
              </a:p>
            </p:txBody>
          </p:sp>
        </p:grpSp>
        <p:sp>
          <p:nvSpPr>
            <p:cNvPr id="28" name="矩形 27"/>
            <p:cNvSpPr/>
            <p:nvPr/>
          </p:nvSpPr>
          <p:spPr>
            <a:xfrm>
              <a:off x="958536" y="1213238"/>
              <a:ext cx="1012741" cy="1559754"/>
            </a:xfrm>
            <a:prstGeom prst="rect">
              <a:avLst/>
            </a:prstGeom>
          </p:spPr>
          <p:txBody>
            <a:bodyPr wrap="square">
              <a:spAutoFit/>
            </a:bodyPr>
            <a:lstStyle/>
            <a:p>
              <a:pPr algn="ctr" fontAlgn="auto">
                <a:spcBef>
                  <a:spcPts val="0"/>
                </a:spcBef>
                <a:spcAft>
                  <a:spcPts val="0"/>
                </a:spcAft>
                <a:defRPr/>
              </a:pPr>
              <a:r>
                <a:rPr lang="en-US" altLang="zh-CN" sz="8000" dirty="0">
                  <a:solidFill>
                    <a:schemeClr val="bg1"/>
                  </a:solidFill>
                  <a:latin typeface="方正品尚黑简体"/>
                  <a:ea typeface="方正品尚黑简体"/>
                  <a:cs typeface="Arial Unicode MS" panose="020B0604020202020204" pitchFamily="34" charset="-122"/>
                </a:rPr>
                <a:t>O</a:t>
              </a:r>
              <a:endParaRPr lang="en-US" altLang="zh-CN" sz="8000" dirty="0">
                <a:solidFill>
                  <a:schemeClr val="bg1"/>
                </a:solidFill>
                <a:latin typeface="方正品尚黑简体"/>
                <a:ea typeface="方正品尚黑简体"/>
                <a:cs typeface="Arial Unicode MS" panose="020B0604020202020204" pitchFamily="34" charset="-122"/>
              </a:endParaRPr>
            </a:p>
          </p:txBody>
        </p:sp>
      </p:grpSp>
      <p:sp>
        <p:nvSpPr>
          <p:cNvPr id="33" name="Freeform 5"/>
          <p:cNvSpPr>
            <a:spLocks noEditPoints="1"/>
          </p:cNvSpPr>
          <p:nvPr/>
        </p:nvSpPr>
        <p:spPr bwMode="auto">
          <a:xfrm>
            <a:off x="5343693" y="2026055"/>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sz="2000">
              <a:latin typeface="Arial" panose="020B0604020202020204" pitchFamily="34" charset="0"/>
              <a:ea typeface="宋体" panose="02010600030101010101" pitchFamily="2" charset="-122"/>
            </a:endParaRPr>
          </a:p>
        </p:txBody>
      </p:sp>
      <p:sp>
        <p:nvSpPr>
          <p:cNvPr id="34" name="矩形 33"/>
          <p:cNvSpPr/>
          <p:nvPr/>
        </p:nvSpPr>
        <p:spPr>
          <a:xfrm>
            <a:off x="5895434" y="1993409"/>
            <a:ext cx="1198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选题背景</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Freeform 5"/>
          <p:cNvSpPr>
            <a:spLocks noEditPoints="1"/>
          </p:cNvSpPr>
          <p:nvPr/>
        </p:nvSpPr>
        <p:spPr bwMode="auto">
          <a:xfrm>
            <a:off x="5343693" y="2548952"/>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sz="2000">
              <a:latin typeface="Arial" panose="020B0604020202020204" pitchFamily="34" charset="0"/>
              <a:ea typeface="宋体" panose="02010600030101010101" pitchFamily="2" charset="-122"/>
            </a:endParaRPr>
          </a:p>
        </p:txBody>
      </p:sp>
      <p:sp>
        <p:nvSpPr>
          <p:cNvPr id="42" name="矩形 41"/>
          <p:cNvSpPr/>
          <p:nvPr/>
        </p:nvSpPr>
        <p:spPr>
          <a:xfrm>
            <a:off x="5796374" y="2548934"/>
            <a:ext cx="2468880" cy="398780"/>
          </a:xfrm>
          <a:prstGeom prst="rect">
            <a:avLst/>
          </a:prstGeom>
        </p:spPr>
        <p:txBody>
          <a:bodyPr wrap="none">
            <a:spAutoFit/>
          </a:bodyPr>
          <a:lstStyle/>
          <a:p>
            <a:pPr algn="l"/>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sym typeface="+mn-ea"/>
              </a:rPr>
              <a:t>国内外相关研究现状</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885190" y="234315"/>
            <a:ext cx="3048000" cy="368300"/>
          </a:xfrm>
          <a:prstGeom prst="rect">
            <a:avLst/>
          </a:prstGeom>
          <a:noFill/>
        </p:spPr>
        <p:txBody>
          <a:bodyPr wrap="square" rtlCol="0">
            <a:spAutoFit/>
          </a:bodyPr>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
                                        <p:tgtEl>
                                          <p:spTgt spid="26"/>
                                        </p:tgtEl>
                                        <p:attrNameLst>
                                          <p:attrName>ppt_x</p:attrName>
                                        </p:attrNameLst>
                                      </p:cBhvr>
                                      <p:tavLst>
                                        <p:tav tm="0">
                                          <p:val>
                                            <p:strVal val="#ppt_x+#ppt_w*1.125000"/>
                                          </p:val>
                                        </p:tav>
                                        <p:tav tm="100000">
                                          <p:val>
                                            <p:strVal val="#ppt_x"/>
                                          </p:val>
                                        </p:tav>
                                      </p:tavLst>
                                    </p:anim>
                                    <p:animEffect transition="in" filter="wipe(left)">
                                      <p:cBhvr>
                                        <p:cTn id="8" dur="300"/>
                                        <p:tgtEl>
                                          <p:spTgt spid="26"/>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6" presetClass="emph" presetSubtype="0" repeatCount="2000" autoRev="1" fill="hold" nodeType="afterEffect">
                                  <p:stCondLst>
                                    <p:cond delay="0"/>
                                  </p:stCondLst>
                                  <p:childTnLst>
                                    <p:animScale>
                                      <p:cBhvr>
                                        <p:cTn id="17" dur="200" fill="hold"/>
                                        <p:tgtEl>
                                          <p:spTgt spid="32"/>
                                        </p:tgtEl>
                                      </p:cBhvr>
                                      <p:by x="110000" y="110000"/>
                                    </p:animScale>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wipe(left)">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4" grpId="0"/>
      <p:bldP spid="35" grpId="0" bldLvl="0" animBg="1"/>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 y="0"/>
            <a:ext cx="2241548" cy="390525"/>
            <a:chOff x="2" y="0"/>
            <a:chExt cx="2241548" cy="390525"/>
          </a:xfrm>
        </p:grpSpPr>
        <p:sp>
          <p:nvSpPr>
            <p:cNvPr id="4" name="Freeform 316"/>
            <p:cNvSpPr/>
            <p:nvPr/>
          </p:nvSpPr>
          <p:spPr bwMode="auto">
            <a:xfrm>
              <a:off x="2" y="0"/>
              <a:ext cx="224154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 name="矩形 4"/>
            <p:cNvSpPr/>
            <p:nvPr/>
          </p:nvSpPr>
          <p:spPr>
            <a:xfrm>
              <a:off x="227402" y="12201"/>
              <a:ext cx="1807287" cy="369332"/>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选题背景</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09783" y="945489"/>
            <a:ext cx="3148018" cy="3154892"/>
            <a:chOff x="655057" y="1416295"/>
            <a:chExt cx="3494088" cy="2941835"/>
          </a:xfrm>
        </p:grpSpPr>
        <p:sp>
          <p:nvSpPr>
            <p:cNvPr id="14" name="文本框 21"/>
            <p:cNvSpPr txBox="1">
              <a:spLocks noChangeArrowheads="1"/>
            </p:cNvSpPr>
            <p:nvPr/>
          </p:nvSpPr>
          <p:spPr bwMode="auto">
            <a:xfrm>
              <a:off x="750206" y="1560771"/>
              <a:ext cx="3258324" cy="2495773"/>
            </a:xfrm>
            <a:prstGeom prst="rect">
              <a:avLst/>
            </a:prstGeom>
            <a:noFill/>
            <a:ln w="9525">
              <a:noFill/>
              <a:miter lim="800000"/>
            </a:ln>
          </p:spPr>
          <p:txBody>
            <a:bodyPr wrap="square">
              <a:spAutoFit/>
            </a:bodyPr>
            <a:lstStyle/>
            <a:p>
              <a:pPr>
                <a:lnSpc>
                  <a:spcPct val="150000"/>
                </a:lnSpc>
              </a:pP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月，教育部办公厅印发了</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义务教育课程方案和课程标准（</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2022</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年版）</a:t>
              </a:r>
              <a:r>
                <a:rPr lang="en-US" altLang="zh-CN" sz="14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400" dirty="0">
                  <a:latin typeface="微软雅黑" panose="020B0503020204020204" pitchFamily="34" charset="-122"/>
                  <a:ea typeface="微软雅黑" panose="020B0503020204020204" pitchFamily="34" charset="-122"/>
                  <a:cs typeface="微软雅黑" panose="020B0503020204020204" pitchFamily="34" charset="-122"/>
                </a:rPr>
                <a:t>，信息科技课程被正式确立为国家课程，强调通过项目式学习、跨学科融合等方式，培养学生的信息素养、创新思维与实践能力，使学生能够适应未来数字化生活的需求。</a:t>
              </a:r>
              <a:endParaRPr lang="zh-CN" altLang="en-US" sz="14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5" name="圆角矩形 14"/>
            <p:cNvSpPr/>
            <p:nvPr/>
          </p:nvSpPr>
          <p:spPr>
            <a:xfrm>
              <a:off x="655057" y="1416295"/>
              <a:ext cx="3494088" cy="2941835"/>
            </a:xfrm>
            <a:prstGeom prst="roundRect">
              <a:avLst>
                <a:gd name="adj" fmla="val 4554"/>
              </a:avLst>
            </a:prstGeom>
            <a:noFill/>
            <a:ln w="19050">
              <a:solidFill>
                <a:schemeClr val="tx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ea typeface="微软雅黑" panose="020B0503020204020204" pitchFamily="34" charset="-122"/>
              </a:endParaRPr>
            </a:p>
          </p:txBody>
        </p:sp>
      </p:grpSp>
      <p:grpSp>
        <p:nvGrpSpPr>
          <p:cNvPr id="17" name="组合 16"/>
          <p:cNvGrpSpPr/>
          <p:nvPr>
            <p:custDataLst>
              <p:tags r:id="rId1"/>
            </p:custDataLst>
          </p:nvPr>
        </p:nvGrpSpPr>
        <p:grpSpPr>
          <a:xfrm>
            <a:off x="4192905" y="945515"/>
            <a:ext cx="3651250" cy="3178175"/>
            <a:chOff x="4664075" y="1490761"/>
            <a:chExt cx="3494405" cy="5020962"/>
          </a:xfrm>
        </p:grpSpPr>
        <p:sp>
          <p:nvSpPr>
            <p:cNvPr id="18" name="文本框 21"/>
            <p:cNvSpPr txBox="1">
              <a:spLocks noChangeArrowheads="1"/>
            </p:cNvSpPr>
            <p:nvPr>
              <p:custDataLst>
                <p:tags r:id="rId2"/>
              </p:custDataLst>
            </p:nvPr>
          </p:nvSpPr>
          <p:spPr bwMode="auto">
            <a:xfrm>
              <a:off x="4693920" y="1897004"/>
              <a:ext cx="3406775" cy="1781300"/>
            </a:xfrm>
            <a:prstGeom prst="rect">
              <a:avLst/>
            </a:prstGeom>
            <a:noFill/>
            <a:ln w="9525">
              <a:noFill/>
              <a:miter lim="800000"/>
            </a:ln>
          </p:spPr>
          <p:txBody>
            <a:bodyPr wrap="square">
              <a:noAutofit/>
            </a:bodyPr>
            <a:lstStyle/>
            <a:p>
              <a:pPr>
                <a:lnSpc>
                  <a:spcPct val="150000"/>
                </a:lnSpc>
              </a:pPr>
              <a:r>
                <a:rPr lang="zh-CN" altLang="en-US" sz="1200" dirty="0">
                  <a:latin typeface="微软雅黑" panose="020B0503020204020204" pitchFamily="34" charset="-122"/>
                  <a:ea typeface="微软雅黑" panose="020B0503020204020204" pitchFamily="34" charset="-122"/>
                  <a:cs typeface="微软雅黑" panose="020B0503020204020204" pitchFamily="34" charset="-122"/>
                </a:rPr>
                <a:t>陶行知先生提出的</a:t>
              </a:r>
              <a:r>
                <a:rPr lang="en-US" altLang="zh-CN" sz="12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cs typeface="微软雅黑" panose="020B0503020204020204" pitchFamily="34" charset="-122"/>
                </a:rPr>
                <a:t>生活教育</a:t>
              </a:r>
              <a:r>
                <a:rPr lang="en-US" altLang="zh-CN" sz="12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cs typeface="微软雅黑" panose="020B0503020204020204" pitchFamily="34" charset="-122"/>
                </a:rPr>
                <a:t>理念，强调</a:t>
              </a:r>
              <a:r>
                <a:rPr lang="en-US" altLang="zh-CN" sz="12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cs typeface="微软雅黑" panose="020B0503020204020204" pitchFamily="34" charset="-122"/>
                </a:rPr>
                <a:t>教育即生活</a:t>
              </a:r>
              <a:r>
                <a:rPr lang="en-US" altLang="zh-CN" sz="12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cs typeface="微软雅黑" panose="020B0503020204020204" pitchFamily="34" charset="-122"/>
                </a:rPr>
                <a:t>生活即教育</a:t>
              </a:r>
              <a:r>
                <a:rPr lang="en-US" altLang="zh-CN" sz="12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cs typeface="微软雅黑" panose="020B0503020204020204" pitchFamily="34" charset="-122"/>
                </a:rPr>
                <a:t>，主张教育应贴近学生的生活实际，通过解决生活中的问题来促进学生的全面发展。这一理念为小学信息科技教育提供了新的视角与思路，即通过设计基于生活教育理念的信息科技跨学科主题学习活动，将信息科技知识融入学生的日常生活情境中，让学生在解决实际问题的过程中，不仅掌握信息科技技能，还能培养跨学科思维、团队协作能力与社会责任感。</a:t>
              </a:r>
              <a:endParaRPr lang="zh-CN" altLang="en-US" sz="12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9" name="圆角矩形 18"/>
            <p:cNvSpPr/>
            <p:nvPr>
              <p:custDataLst>
                <p:tags r:id="rId3"/>
              </p:custDataLst>
            </p:nvPr>
          </p:nvSpPr>
          <p:spPr>
            <a:xfrm>
              <a:off x="4664075" y="1490761"/>
              <a:ext cx="3494405" cy="5020962"/>
            </a:xfrm>
            <a:prstGeom prst="roundRect">
              <a:avLst>
                <a:gd name="adj" fmla="val 4554"/>
              </a:avLst>
            </a:prstGeom>
            <a:noFill/>
            <a:ln w="19050">
              <a:solidFill>
                <a:schemeClr val="tx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grpSp>
      <p:grpSp>
        <p:nvGrpSpPr>
          <p:cNvPr id="21" name="组合 20"/>
          <p:cNvGrpSpPr/>
          <p:nvPr/>
        </p:nvGrpSpPr>
        <p:grpSpPr>
          <a:xfrm>
            <a:off x="3176270" y="381000"/>
            <a:ext cx="833755" cy="822325"/>
            <a:chOff x="3009700" y="815203"/>
            <a:chExt cx="1249319" cy="1249319"/>
          </a:xfrm>
        </p:grpSpPr>
        <p:sp>
          <p:nvSpPr>
            <p:cNvPr id="22" name="椭圆 21"/>
            <p:cNvSpPr/>
            <p:nvPr/>
          </p:nvSpPr>
          <p:spPr>
            <a:xfrm>
              <a:off x="3009700" y="815203"/>
              <a:ext cx="1249319" cy="1249319"/>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ea typeface="微软雅黑" panose="020B0503020204020204" pitchFamily="34" charset="-122"/>
              </a:endParaRPr>
            </a:p>
          </p:txBody>
        </p:sp>
        <p:pic>
          <p:nvPicPr>
            <p:cNvPr id="23" name="Picture 10" descr="D:\我的图片\technology-solutions.png"/>
            <p:cNvPicPr>
              <a:picLocks noChangeAspect="1" noChangeArrowheads="1"/>
            </p:cNvPicPr>
            <p:nvPr/>
          </p:nvPicPr>
          <p:blipFill>
            <a:blip r:embed="rId4"/>
            <a:srcRect/>
            <a:stretch>
              <a:fillRect/>
            </a:stretch>
          </p:blipFill>
          <p:spPr bwMode="auto">
            <a:xfrm>
              <a:off x="3232150" y="1027211"/>
              <a:ext cx="811213" cy="809625"/>
            </a:xfrm>
            <a:prstGeom prst="rect">
              <a:avLst/>
            </a:prstGeom>
            <a:noFill/>
            <a:ln w="9525">
              <a:noFill/>
              <a:miter lim="800000"/>
              <a:headEnd/>
              <a:tailEnd/>
            </a:ln>
          </p:spPr>
        </p:pic>
      </p:grpSp>
      <p:grpSp>
        <p:nvGrpSpPr>
          <p:cNvPr id="24" name="组合 23"/>
          <p:cNvGrpSpPr/>
          <p:nvPr>
            <p:custDataLst>
              <p:tags r:id="rId5"/>
            </p:custDataLst>
          </p:nvPr>
        </p:nvGrpSpPr>
        <p:grpSpPr>
          <a:xfrm>
            <a:off x="7491730" y="318770"/>
            <a:ext cx="807085" cy="828040"/>
            <a:chOff x="7041950" y="815203"/>
            <a:chExt cx="1249319" cy="1249319"/>
          </a:xfrm>
        </p:grpSpPr>
        <p:sp>
          <p:nvSpPr>
            <p:cNvPr id="25" name="椭圆 24"/>
            <p:cNvSpPr/>
            <p:nvPr>
              <p:custDataLst>
                <p:tags r:id="rId6"/>
              </p:custDataLst>
            </p:nvPr>
          </p:nvSpPr>
          <p:spPr>
            <a:xfrm>
              <a:off x="7041950" y="815203"/>
              <a:ext cx="1249319" cy="1249319"/>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pic>
          <p:nvPicPr>
            <p:cNvPr id="26" name="Picture 9" descr="D:\我的图片\business-solutions.png"/>
            <p:cNvPicPr>
              <a:picLocks noChangeAspect="1" noChangeArrowheads="1"/>
            </p:cNvPicPr>
            <p:nvPr>
              <p:custDataLst>
                <p:tags r:id="rId7"/>
              </p:custDataLst>
            </p:nvPr>
          </p:nvPicPr>
          <p:blipFill>
            <a:blip r:embed="rId8"/>
            <a:srcRect/>
            <a:stretch>
              <a:fillRect/>
            </a:stretch>
          </p:blipFill>
          <p:spPr bwMode="auto">
            <a:xfrm>
              <a:off x="7321105" y="1090168"/>
              <a:ext cx="777507" cy="779866"/>
            </a:xfrm>
            <a:prstGeom prst="rect">
              <a:avLst/>
            </a:prstGeom>
            <a:noFill/>
            <a:ln w="9525">
              <a:noFill/>
              <a:miter lim="800000"/>
              <a:headEnd/>
              <a:tailEnd/>
            </a:ln>
          </p:spPr>
        </p:pic>
      </p:grpSp>
      <p:pic>
        <p:nvPicPr>
          <p:cNvPr id="2" name="图片 1" descr="长江小学校标（透明）"/>
          <p:cNvPicPr>
            <a:picLocks noChangeAspect="1"/>
          </p:cNvPicPr>
          <p:nvPr>
            <p:custDataLst>
              <p:tags r:id="rId9"/>
            </p:custDataLst>
          </p:nvPr>
        </p:nvPicPr>
        <p:blipFill>
          <a:blip r:embed="rId10"/>
          <a:stretch>
            <a:fillRect/>
          </a:stretch>
        </p:blipFill>
        <p:spPr>
          <a:xfrm>
            <a:off x="8394065" y="60960"/>
            <a:ext cx="644525" cy="6826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Effect transition="in" filter="fade">
                                      <p:cBhvr>
                                        <p:cTn id="21" dur="500"/>
                                        <p:tgtEl>
                                          <p:spTgt spid="24"/>
                                        </p:tgtEl>
                                      </p:cBhvr>
                                    </p:animEffect>
                                  </p:childTnLst>
                                </p:cTn>
                              </p:par>
                            </p:childTnLst>
                          </p:cTn>
                        </p:par>
                        <p:par>
                          <p:cTn id="22" fill="hold">
                            <p:stCondLst>
                              <p:cond delay="1500"/>
                            </p:stCondLst>
                            <p:childTnLst>
                              <p:par>
                                <p:cTn id="23" presetID="12" presetClass="entr" presetSubtype="4"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p:tgtEl>
                                          <p:spTgt spid="13"/>
                                        </p:tgtEl>
                                        <p:attrNameLst>
                                          <p:attrName>ppt_y</p:attrName>
                                        </p:attrNameLst>
                                      </p:cBhvr>
                                      <p:tavLst>
                                        <p:tav tm="0">
                                          <p:val>
                                            <p:strVal val="#ppt_y+#ppt_h*1.125000"/>
                                          </p:val>
                                        </p:tav>
                                        <p:tav tm="100000">
                                          <p:val>
                                            <p:strVal val="#ppt_y"/>
                                          </p:val>
                                        </p:tav>
                                      </p:tavLst>
                                    </p:anim>
                                    <p:animEffect transition="in" filter="wipe(up)">
                                      <p:cBhvr>
                                        <p:cTn id="26" dur="500"/>
                                        <p:tgtEl>
                                          <p:spTgt spid="13"/>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p:tgtEl>
                                          <p:spTgt spid="17"/>
                                        </p:tgtEl>
                                        <p:attrNameLst>
                                          <p:attrName>ppt_y</p:attrName>
                                        </p:attrNameLst>
                                      </p:cBhvr>
                                      <p:tavLst>
                                        <p:tav tm="0">
                                          <p:val>
                                            <p:strVal val="#ppt_y+#ppt_h*1.125000"/>
                                          </p:val>
                                        </p:tav>
                                        <p:tav tm="100000">
                                          <p:val>
                                            <p:strVal val="#ppt_y"/>
                                          </p:val>
                                        </p:tav>
                                      </p:tavLst>
                                    </p:anim>
                                    <p:animEffect transition="in" filter="wipe(up)">
                                      <p:cBhvr>
                                        <p:cTn id="3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 y="0"/>
            <a:ext cx="2771798" cy="390525"/>
            <a:chOff x="2" y="0"/>
            <a:chExt cx="2771798" cy="390525"/>
          </a:xfrm>
        </p:grpSpPr>
        <p:sp>
          <p:nvSpPr>
            <p:cNvPr id="4"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5" name="矩形 4"/>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国内外相关研究现状</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94" name="矩形 93"/>
          <p:cNvSpPr/>
          <p:nvPr/>
        </p:nvSpPr>
        <p:spPr>
          <a:xfrm>
            <a:off x="1403350" y="2068195"/>
            <a:ext cx="5586095" cy="279971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95" name="Rectangle 42"/>
          <p:cNvSpPr/>
          <p:nvPr/>
        </p:nvSpPr>
        <p:spPr>
          <a:xfrm>
            <a:off x="1763395" y="2355850"/>
            <a:ext cx="4959350" cy="2591435"/>
          </a:xfrm>
          <a:prstGeom prst="rect">
            <a:avLst/>
          </a:prstGeom>
          <a:noFill/>
          <a:ln w="12700" cap="flat" cmpd="sng" algn="ctr">
            <a:noFill/>
            <a:prstDash val="solid"/>
          </a:ln>
          <a:effectLst/>
        </p:spPr>
        <p:txBody>
          <a:bodyPr tIns="0" bIns="0"/>
          <a:lstStyle/>
          <a:p>
            <a:pPr indent="457200" algn="just" fontAlgn="auto">
              <a:lnSpc>
                <a:spcPct val="130000"/>
              </a:lnSpc>
              <a:spcBef>
                <a:spcPts val="0"/>
              </a:spcBef>
              <a:spcAft>
                <a:spcPts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卢梭认为教育应</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归于自然</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立足生活</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indent="457200" algn="just" fontAlgn="auto">
              <a:lnSpc>
                <a:spcPct val="130000"/>
              </a:lnSpc>
              <a:spcBef>
                <a:spcPts val="0"/>
              </a:spcBef>
              <a:spcAft>
                <a:spcPts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杜威提出了</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教育即生活</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的教育理念；</a:t>
            </a:r>
            <a:endPar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indent="457200" algn="just" fontAlgn="auto">
              <a:lnSpc>
                <a:spcPct val="130000"/>
              </a:lnSpc>
              <a:spcBef>
                <a:spcPts val="0"/>
              </a:spcBef>
              <a:spcAft>
                <a:spcPts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英国现行的教材设计中，教材内容具有极强的人文情怀，具有相当多的图示、插图，这些图片大都是以生活中常见的情景为主，每个章节中的学习内容都蕴含着与学生生活实际相关的素材资源。</a:t>
            </a:r>
            <a:endPar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2" name="图片 1" descr="长江小学校标（透明）"/>
          <p:cNvPicPr>
            <a:picLocks noChangeAspect="1"/>
          </p:cNvPicPr>
          <p:nvPr/>
        </p:nvPicPr>
        <p:blipFill>
          <a:blip r:embed="rId1"/>
          <a:stretch>
            <a:fillRect/>
          </a:stretch>
        </p:blipFill>
        <p:spPr>
          <a:xfrm>
            <a:off x="8394065" y="60960"/>
            <a:ext cx="644525" cy="682625"/>
          </a:xfrm>
          <a:prstGeom prst="rect">
            <a:avLst/>
          </a:prstGeom>
        </p:spPr>
      </p:pic>
      <p:sp>
        <p:nvSpPr>
          <p:cNvPr id="6" name="Rectangle 42"/>
          <p:cNvSpPr/>
          <p:nvPr>
            <p:custDataLst>
              <p:tags r:id="rId2"/>
            </p:custDataLst>
          </p:nvPr>
        </p:nvSpPr>
        <p:spPr>
          <a:xfrm>
            <a:off x="467360" y="628015"/>
            <a:ext cx="7218680" cy="912495"/>
          </a:xfrm>
          <a:prstGeom prst="rect">
            <a:avLst/>
          </a:prstGeom>
          <a:noFill/>
          <a:ln w="12700" cap="flat" cmpd="sng" algn="ctr">
            <a:noFill/>
            <a:prstDash val="solid"/>
          </a:ln>
          <a:effectLst/>
        </p:spPr>
        <p:txBody>
          <a:bodyPr tIns="0" bIns="0"/>
          <a:p>
            <a:pPr indent="457200" algn="just" fontAlgn="auto">
              <a:lnSpc>
                <a:spcPct val="130000"/>
              </a:lnSpc>
              <a:spcBef>
                <a:spcPts val="0"/>
              </a:spcBef>
              <a:spcAft>
                <a:spcPts val="0"/>
              </a:spcAft>
              <a:defRPr/>
            </a:pP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国外对于生活化教学的研究比较早，且一直备受众多学者关注，对于教育与生活关系的论述十分丰富，为当今的教育教学奠定了一定的基础和教学经验，其中有些观点具有极强的代表性：</a:t>
            </a:r>
            <a:endPar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6"/>
          <p:cNvSpPr txBox="1"/>
          <p:nvPr/>
        </p:nvSpPr>
        <p:spPr>
          <a:xfrm>
            <a:off x="3563620" y="250190"/>
            <a:ext cx="2541905" cy="400050"/>
          </a:xfrm>
          <a:prstGeom prst="rect">
            <a:avLst/>
          </a:prstGeom>
        </p:spPr>
        <p:txBody>
          <a:bodyPr>
            <a:noAutofit/>
          </a:bodyPr>
          <a:p>
            <a:pPr marL="0" indent="0" algn="just" defTabSz="266700">
              <a:spcBef>
                <a:spcPct val="0"/>
              </a:spcBef>
              <a:spcAft>
                <a:spcPct val="0"/>
              </a:spcAft>
            </a:pPr>
            <a:r>
              <a:rPr lang="zh-CN" altLang="en-US" sz="2000" b="1">
                <a:latin typeface="宋体" panose="02010600030101010101" pitchFamily="2" charset="-122"/>
                <a:ea typeface="宋体" panose="02010600030101010101" pitchFamily="2" charset="-122"/>
              </a:rPr>
              <a:t>生活化教育理念方面</a:t>
            </a:r>
            <a:endParaRPr lang="zh-CN" altLang="en-US" sz="2000" b="1">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94"/>
                                        </p:tgtEl>
                                        <p:attrNameLst>
                                          <p:attrName>style.visibility</p:attrName>
                                        </p:attrNameLst>
                                      </p:cBhvr>
                                      <p:to>
                                        <p:strVal val="visible"/>
                                      </p:to>
                                    </p:set>
                                    <p:animEffect transition="in" filter="wipe(down)">
                                      <p:cBhvr>
                                        <p:cTn id="13" dur="500"/>
                                        <p:tgtEl>
                                          <p:spTgt spid="94"/>
                                        </p:tgtEl>
                                      </p:cBhvr>
                                    </p:animEffect>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ppt_x"/>
                                          </p:val>
                                        </p:tav>
                                        <p:tav tm="100000">
                                          <p:val>
                                            <p:strVal val="#ppt_x"/>
                                          </p:val>
                                        </p:tav>
                                      </p:tavLst>
                                    </p:anim>
                                    <p:anim calcmode="lin" valueType="num">
                                      <p:cBhvr additive="base">
                                        <p:cTn id="23"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bldLvl="0" animBg="1"/>
      <p:bldP spid="95" grpId="0" bldLvl="0" animBg="1"/>
      <p:bldP spid="6"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 y="0"/>
            <a:ext cx="2771798" cy="390525"/>
            <a:chOff x="2" y="0"/>
            <a:chExt cx="2771798" cy="390525"/>
          </a:xfrm>
        </p:grpSpPr>
        <p:sp>
          <p:nvSpPr>
            <p:cNvPr id="4"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5" name="矩形 4"/>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国内外相关研究现状</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pic>
        <p:nvPicPr>
          <p:cNvPr id="2" name="图片 1" descr="长江小学校标（透明）"/>
          <p:cNvPicPr>
            <a:picLocks noChangeAspect="1"/>
          </p:cNvPicPr>
          <p:nvPr/>
        </p:nvPicPr>
        <p:blipFill>
          <a:blip r:embed="rId1"/>
          <a:stretch>
            <a:fillRect/>
          </a:stretch>
        </p:blipFill>
        <p:spPr>
          <a:xfrm>
            <a:off x="8394065" y="60960"/>
            <a:ext cx="644525" cy="682625"/>
          </a:xfrm>
          <a:prstGeom prst="rect">
            <a:avLst/>
          </a:prstGeom>
        </p:spPr>
      </p:pic>
      <p:sp>
        <p:nvSpPr>
          <p:cNvPr id="6" name="Rectangle 42"/>
          <p:cNvSpPr/>
          <p:nvPr>
            <p:custDataLst>
              <p:tags r:id="rId2"/>
            </p:custDataLst>
          </p:nvPr>
        </p:nvSpPr>
        <p:spPr>
          <a:xfrm>
            <a:off x="1043305" y="1492250"/>
            <a:ext cx="4107180" cy="2512060"/>
          </a:xfrm>
          <a:prstGeom prst="rect">
            <a:avLst/>
          </a:prstGeom>
          <a:noFill/>
          <a:ln w="12700" cap="flat" cmpd="sng" algn="ctr">
            <a:noFill/>
            <a:prstDash val="solid"/>
          </a:ln>
          <a:effectLst/>
        </p:spPr>
        <p:txBody>
          <a:bodyPr tIns="0" bIns="0"/>
          <a:p>
            <a:pPr indent="457200" algn="just" fontAlgn="auto">
              <a:lnSpc>
                <a:spcPct val="130000"/>
              </a:lnSpc>
              <a:spcBef>
                <a:spcPts val="0"/>
              </a:spcBef>
              <a:spcAft>
                <a:spcPts val="0"/>
              </a:spcAft>
              <a:defRPr/>
            </a:pP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生活化教学在国内也占据着重要的地位，大多数学者对此都持肯定的态度，并在不断探索中积累经验，为教学与生活的良好结合做出贡献。国内研究以陶行知</a:t>
            </a:r>
            <a:r>
              <a:rPr lang="en-US" altLang="zh-CN"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生活即教育</a:t>
            </a:r>
            <a:r>
              <a:rPr lang="en-US" altLang="zh-CN"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思想为核心，结合新时代教育需求提出</a:t>
            </a:r>
            <a:r>
              <a:rPr lang="en-US" altLang="zh-CN"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生活化教学</a:t>
            </a:r>
            <a:r>
              <a:rPr lang="en-US" altLang="zh-CN"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理论。</a:t>
            </a:r>
            <a:endPar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8" name="组合 7"/>
          <p:cNvGrpSpPr/>
          <p:nvPr/>
        </p:nvGrpSpPr>
        <p:grpSpPr>
          <a:xfrm>
            <a:off x="5694224" y="528474"/>
            <a:ext cx="2880320" cy="3935142"/>
            <a:chOff x="827584" y="1057300"/>
            <a:chExt cx="2880320" cy="3935142"/>
          </a:xfrm>
        </p:grpSpPr>
        <p:grpSp>
          <p:nvGrpSpPr>
            <p:cNvPr id="9" name="组合 8"/>
            <p:cNvGrpSpPr/>
            <p:nvPr/>
          </p:nvGrpSpPr>
          <p:grpSpPr>
            <a:xfrm>
              <a:off x="971600" y="1057300"/>
              <a:ext cx="2592288" cy="3047634"/>
              <a:chOff x="2593976" y="769938"/>
              <a:chExt cx="427038" cy="502049"/>
            </a:xfrm>
          </p:grpSpPr>
          <p:sp>
            <p:nvSpPr>
              <p:cNvPr id="10" name="Freeform 6"/>
              <p:cNvSpPr/>
              <p:nvPr/>
            </p:nvSpPr>
            <p:spPr bwMode="auto">
              <a:xfrm>
                <a:off x="2701926" y="769938"/>
                <a:ext cx="286864" cy="176680"/>
              </a:xfrm>
              <a:custGeom>
                <a:avLst/>
                <a:gdLst>
                  <a:gd name="T0" fmla="*/ 0 w 4377"/>
                  <a:gd name="T1" fmla="*/ 423 h 2713"/>
                  <a:gd name="T2" fmla="*/ 1059 w 4377"/>
                  <a:gd name="T3" fmla="*/ 2290 h 2713"/>
                  <a:gd name="T4" fmla="*/ 1447 w 4377"/>
                  <a:gd name="T5" fmla="*/ 2162 h 2713"/>
                  <a:gd name="T6" fmla="*/ 1800 w 4377"/>
                  <a:gd name="T7" fmla="*/ 2149 h 2713"/>
                  <a:gd name="T8" fmla="*/ 2577 w 4377"/>
                  <a:gd name="T9" fmla="*/ 2713 h 2713"/>
                  <a:gd name="T10" fmla="*/ 4377 w 4377"/>
                  <a:gd name="T11" fmla="*/ 1585 h 2713"/>
                  <a:gd name="T12" fmla="*/ 3255 w 4377"/>
                  <a:gd name="T13" fmla="*/ 451 h 2713"/>
                  <a:gd name="T14" fmla="*/ 1483 w 4377"/>
                  <a:gd name="T15" fmla="*/ 0 h 2713"/>
                  <a:gd name="T16" fmla="*/ 0 w 4377"/>
                  <a:gd name="T17" fmla="*/ 423 h 2713"/>
                  <a:gd name="connsiteX0" fmla="*/ 0 w 10039"/>
                  <a:gd name="connsiteY0" fmla="*/ 1559 h 10000"/>
                  <a:gd name="connsiteX1" fmla="*/ 2419 w 10039"/>
                  <a:gd name="connsiteY1" fmla="*/ 8441 h 10000"/>
                  <a:gd name="connsiteX2" fmla="*/ 3306 w 10039"/>
                  <a:gd name="connsiteY2" fmla="*/ 7969 h 10000"/>
                  <a:gd name="connsiteX3" fmla="*/ 4112 w 10039"/>
                  <a:gd name="connsiteY3" fmla="*/ 7921 h 10000"/>
                  <a:gd name="connsiteX4" fmla="*/ 5888 w 10039"/>
                  <a:gd name="connsiteY4" fmla="*/ 10000 h 10000"/>
                  <a:gd name="connsiteX5" fmla="*/ 10039 w 10039"/>
                  <a:gd name="connsiteY5" fmla="*/ 5737 h 10000"/>
                  <a:gd name="connsiteX6" fmla="*/ 7437 w 10039"/>
                  <a:gd name="connsiteY6" fmla="*/ 1662 h 10000"/>
                  <a:gd name="connsiteX7" fmla="*/ 3388 w 10039"/>
                  <a:gd name="connsiteY7" fmla="*/ 0 h 10000"/>
                  <a:gd name="connsiteX8" fmla="*/ 0 w 10039"/>
                  <a:gd name="connsiteY8" fmla="*/ 1559 h 10000"/>
                  <a:gd name="connsiteX0-1" fmla="*/ 0 w 10039"/>
                  <a:gd name="connsiteY0-2" fmla="*/ 1559 h 10000"/>
                  <a:gd name="connsiteX1-3" fmla="*/ 2419 w 10039"/>
                  <a:gd name="connsiteY1-4" fmla="*/ 8441 h 10000"/>
                  <a:gd name="connsiteX2-5" fmla="*/ 3306 w 10039"/>
                  <a:gd name="connsiteY2-6" fmla="*/ 7969 h 10000"/>
                  <a:gd name="connsiteX3-7" fmla="*/ 4112 w 10039"/>
                  <a:gd name="connsiteY3-8" fmla="*/ 7921 h 10000"/>
                  <a:gd name="connsiteX4-9" fmla="*/ 5888 w 10039"/>
                  <a:gd name="connsiteY4-10" fmla="*/ 10000 h 10000"/>
                  <a:gd name="connsiteX5-11" fmla="*/ 10039 w 10039"/>
                  <a:gd name="connsiteY5-12" fmla="*/ 5737 h 10000"/>
                  <a:gd name="connsiteX6-13" fmla="*/ 7437 w 10039"/>
                  <a:gd name="connsiteY6-14" fmla="*/ 1662 h 10000"/>
                  <a:gd name="connsiteX7-15" fmla="*/ 3388 w 10039"/>
                  <a:gd name="connsiteY7-16" fmla="*/ 0 h 10000"/>
                  <a:gd name="connsiteX8-17" fmla="*/ 0 w 10039"/>
                  <a:gd name="connsiteY8-18" fmla="*/ 1559 h 10000"/>
                  <a:gd name="connsiteX0-19" fmla="*/ 0 w 10039"/>
                  <a:gd name="connsiteY0-20" fmla="*/ 1559 h 9937"/>
                  <a:gd name="connsiteX1-21" fmla="*/ 2419 w 10039"/>
                  <a:gd name="connsiteY1-22" fmla="*/ 8441 h 9937"/>
                  <a:gd name="connsiteX2-23" fmla="*/ 3306 w 10039"/>
                  <a:gd name="connsiteY2-24" fmla="*/ 7969 h 9937"/>
                  <a:gd name="connsiteX3-25" fmla="*/ 4112 w 10039"/>
                  <a:gd name="connsiteY3-26" fmla="*/ 7921 h 9937"/>
                  <a:gd name="connsiteX4-27" fmla="*/ 5927 w 10039"/>
                  <a:gd name="connsiteY4-28" fmla="*/ 9937 h 9937"/>
                  <a:gd name="connsiteX5-29" fmla="*/ 10039 w 10039"/>
                  <a:gd name="connsiteY5-30" fmla="*/ 5737 h 9937"/>
                  <a:gd name="connsiteX6-31" fmla="*/ 7437 w 10039"/>
                  <a:gd name="connsiteY6-32" fmla="*/ 1662 h 9937"/>
                  <a:gd name="connsiteX7-33" fmla="*/ 3388 w 10039"/>
                  <a:gd name="connsiteY7-34" fmla="*/ 0 h 9937"/>
                  <a:gd name="connsiteX8-35" fmla="*/ 0 w 10039"/>
                  <a:gd name="connsiteY8-36" fmla="*/ 1559 h 9937"/>
                  <a:gd name="connsiteX0-37" fmla="*/ 0 w 10000"/>
                  <a:gd name="connsiteY0-38" fmla="*/ 1569 h 10000"/>
                  <a:gd name="connsiteX1-39" fmla="*/ 2410 w 10000"/>
                  <a:gd name="connsiteY1-40" fmla="*/ 8495 h 10000"/>
                  <a:gd name="connsiteX2-41" fmla="*/ 3293 w 10000"/>
                  <a:gd name="connsiteY2-42" fmla="*/ 8020 h 10000"/>
                  <a:gd name="connsiteX3-43" fmla="*/ 4640 w 10000"/>
                  <a:gd name="connsiteY3-44" fmla="*/ 8371 h 10000"/>
                  <a:gd name="connsiteX4-45" fmla="*/ 5904 w 10000"/>
                  <a:gd name="connsiteY4-46" fmla="*/ 10000 h 10000"/>
                  <a:gd name="connsiteX5-47" fmla="*/ 10000 w 10000"/>
                  <a:gd name="connsiteY5-48" fmla="*/ 5773 h 10000"/>
                  <a:gd name="connsiteX6-49" fmla="*/ 7408 w 10000"/>
                  <a:gd name="connsiteY6-50" fmla="*/ 1673 h 10000"/>
                  <a:gd name="connsiteX7-51" fmla="*/ 3375 w 10000"/>
                  <a:gd name="connsiteY7-52" fmla="*/ 0 h 10000"/>
                  <a:gd name="connsiteX8-53" fmla="*/ 0 w 10000"/>
                  <a:gd name="connsiteY8-54" fmla="*/ 1569 h 10000"/>
                  <a:gd name="connsiteX0-55" fmla="*/ 0 w 10000"/>
                  <a:gd name="connsiteY0-56" fmla="*/ 1569 h 10000"/>
                  <a:gd name="connsiteX1-57" fmla="*/ 2410 w 10000"/>
                  <a:gd name="connsiteY1-58" fmla="*/ 8495 h 10000"/>
                  <a:gd name="connsiteX2-59" fmla="*/ 3293 w 10000"/>
                  <a:gd name="connsiteY2-60" fmla="*/ 8020 h 10000"/>
                  <a:gd name="connsiteX3-61" fmla="*/ 4718 w 10000"/>
                  <a:gd name="connsiteY3-62" fmla="*/ 8266 h 10000"/>
                  <a:gd name="connsiteX4-63" fmla="*/ 5904 w 10000"/>
                  <a:gd name="connsiteY4-64" fmla="*/ 10000 h 10000"/>
                  <a:gd name="connsiteX5-65" fmla="*/ 10000 w 10000"/>
                  <a:gd name="connsiteY5-66" fmla="*/ 5773 h 10000"/>
                  <a:gd name="connsiteX6-67" fmla="*/ 7408 w 10000"/>
                  <a:gd name="connsiteY6-68" fmla="*/ 1673 h 10000"/>
                  <a:gd name="connsiteX7-69" fmla="*/ 3375 w 10000"/>
                  <a:gd name="connsiteY7-70" fmla="*/ 0 h 10000"/>
                  <a:gd name="connsiteX8-71" fmla="*/ 0 w 10000"/>
                  <a:gd name="connsiteY8-72" fmla="*/ 1569 h 10000"/>
                  <a:gd name="connsiteX0-73" fmla="*/ 0 w 10000"/>
                  <a:gd name="connsiteY0-74" fmla="*/ 1569 h 10000"/>
                  <a:gd name="connsiteX1-75" fmla="*/ 2410 w 10000"/>
                  <a:gd name="connsiteY1-76" fmla="*/ 8495 h 10000"/>
                  <a:gd name="connsiteX2-77" fmla="*/ 3371 w 10000"/>
                  <a:gd name="connsiteY2-78" fmla="*/ 7999 h 10000"/>
                  <a:gd name="connsiteX3-79" fmla="*/ 4718 w 10000"/>
                  <a:gd name="connsiteY3-80" fmla="*/ 8266 h 10000"/>
                  <a:gd name="connsiteX4-81" fmla="*/ 5904 w 10000"/>
                  <a:gd name="connsiteY4-82" fmla="*/ 10000 h 10000"/>
                  <a:gd name="connsiteX5-83" fmla="*/ 10000 w 10000"/>
                  <a:gd name="connsiteY5-84" fmla="*/ 5773 h 10000"/>
                  <a:gd name="connsiteX6-85" fmla="*/ 7408 w 10000"/>
                  <a:gd name="connsiteY6-86" fmla="*/ 1673 h 10000"/>
                  <a:gd name="connsiteX7-87" fmla="*/ 3375 w 10000"/>
                  <a:gd name="connsiteY7-88" fmla="*/ 0 h 10000"/>
                  <a:gd name="connsiteX8-89" fmla="*/ 0 w 10000"/>
                  <a:gd name="connsiteY8-90" fmla="*/ 1569 h 10000"/>
                  <a:gd name="connsiteX0-91" fmla="*/ 0 w 10000"/>
                  <a:gd name="connsiteY0-92" fmla="*/ 1569 h 10000"/>
                  <a:gd name="connsiteX1-93" fmla="*/ 2410 w 10000"/>
                  <a:gd name="connsiteY1-94" fmla="*/ 8495 h 10000"/>
                  <a:gd name="connsiteX2-95" fmla="*/ 3371 w 10000"/>
                  <a:gd name="connsiteY2-96" fmla="*/ 7999 h 10000"/>
                  <a:gd name="connsiteX3-97" fmla="*/ 4848 w 10000"/>
                  <a:gd name="connsiteY3-98" fmla="*/ 8350 h 10000"/>
                  <a:gd name="connsiteX4-99" fmla="*/ 5904 w 10000"/>
                  <a:gd name="connsiteY4-100" fmla="*/ 10000 h 10000"/>
                  <a:gd name="connsiteX5-101" fmla="*/ 10000 w 10000"/>
                  <a:gd name="connsiteY5-102" fmla="*/ 5773 h 10000"/>
                  <a:gd name="connsiteX6-103" fmla="*/ 7408 w 10000"/>
                  <a:gd name="connsiteY6-104" fmla="*/ 1673 h 10000"/>
                  <a:gd name="connsiteX7-105" fmla="*/ 3375 w 10000"/>
                  <a:gd name="connsiteY7-106" fmla="*/ 0 h 10000"/>
                  <a:gd name="connsiteX8-107" fmla="*/ 0 w 10000"/>
                  <a:gd name="connsiteY8-108" fmla="*/ 1569 h 10000"/>
                  <a:gd name="connsiteX0-109" fmla="*/ 0 w 10000"/>
                  <a:gd name="connsiteY0-110" fmla="*/ 1569 h 10000"/>
                  <a:gd name="connsiteX1-111" fmla="*/ 2410 w 10000"/>
                  <a:gd name="connsiteY1-112" fmla="*/ 8495 h 10000"/>
                  <a:gd name="connsiteX2-113" fmla="*/ 3371 w 10000"/>
                  <a:gd name="connsiteY2-114" fmla="*/ 7999 h 10000"/>
                  <a:gd name="connsiteX3-115" fmla="*/ 4848 w 10000"/>
                  <a:gd name="connsiteY3-116" fmla="*/ 8350 h 10000"/>
                  <a:gd name="connsiteX4-117" fmla="*/ 5904 w 10000"/>
                  <a:gd name="connsiteY4-118" fmla="*/ 10000 h 10000"/>
                  <a:gd name="connsiteX5-119" fmla="*/ 10000 w 10000"/>
                  <a:gd name="connsiteY5-120" fmla="*/ 5773 h 10000"/>
                  <a:gd name="connsiteX6-121" fmla="*/ 7408 w 10000"/>
                  <a:gd name="connsiteY6-122" fmla="*/ 1673 h 10000"/>
                  <a:gd name="connsiteX7-123" fmla="*/ 3375 w 10000"/>
                  <a:gd name="connsiteY7-124" fmla="*/ 0 h 10000"/>
                  <a:gd name="connsiteX8-125" fmla="*/ 0 w 10000"/>
                  <a:gd name="connsiteY8-126" fmla="*/ 1569 h 10000"/>
                  <a:gd name="connsiteX0-127" fmla="*/ 0 w 10000"/>
                  <a:gd name="connsiteY0-128" fmla="*/ 1569 h 10000"/>
                  <a:gd name="connsiteX1-129" fmla="*/ 2410 w 10000"/>
                  <a:gd name="connsiteY1-130" fmla="*/ 8495 h 10000"/>
                  <a:gd name="connsiteX2-131" fmla="*/ 3371 w 10000"/>
                  <a:gd name="connsiteY2-132" fmla="*/ 7999 h 10000"/>
                  <a:gd name="connsiteX3-133" fmla="*/ 4848 w 10000"/>
                  <a:gd name="connsiteY3-134" fmla="*/ 8350 h 10000"/>
                  <a:gd name="connsiteX4-135" fmla="*/ 5904 w 10000"/>
                  <a:gd name="connsiteY4-136" fmla="*/ 10000 h 10000"/>
                  <a:gd name="connsiteX5-137" fmla="*/ 10000 w 10000"/>
                  <a:gd name="connsiteY5-138" fmla="*/ 5773 h 10000"/>
                  <a:gd name="connsiteX6-139" fmla="*/ 7408 w 10000"/>
                  <a:gd name="connsiteY6-140" fmla="*/ 1673 h 10000"/>
                  <a:gd name="connsiteX7-141" fmla="*/ 3375 w 10000"/>
                  <a:gd name="connsiteY7-142" fmla="*/ 0 h 10000"/>
                  <a:gd name="connsiteX8-143" fmla="*/ 0 w 10000"/>
                  <a:gd name="connsiteY8-144" fmla="*/ 1569 h 10000"/>
                  <a:gd name="connsiteX0-145" fmla="*/ 0 w 10000"/>
                  <a:gd name="connsiteY0-146" fmla="*/ 1569 h 10000"/>
                  <a:gd name="connsiteX1-147" fmla="*/ 2396 w 10000"/>
                  <a:gd name="connsiteY1-148" fmla="*/ 8473 h 10000"/>
                  <a:gd name="connsiteX2-149" fmla="*/ 3371 w 10000"/>
                  <a:gd name="connsiteY2-150" fmla="*/ 7999 h 10000"/>
                  <a:gd name="connsiteX3-151" fmla="*/ 4848 w 10000"/>
                  <a:gd name="connsiteY3-152" fmla="*/ 8350 h 10000"/>
                  <a:gd name="connsiteX4-153" fmla="*/ 5904 w 10000"/>
                  <a:gd name="connsiteY4-154" fmla="*/ 10000 h 10000"/>
                  <a:gd name="connsiteX5-155" fmla="*/ 10000 w 10000"/>
                  <a:gd name="connsiteY5-156" fmla="*/ 5773 h 10000"/>
                  <a:gd name="connsiteX6-157" fmla="*/ 7408 w 10000"/>
                  <a:gd name="connsiteY6-158" fmla="*/ 1673 h 10000"/>
                  <a:gd name="connsiteX7-159" fmla="*/ 3375 w 10000"/>
                  <a:gd name="connsiteY7-160" fmla="*/ 0 h 10000"/>
                  <a:gd name="connsiteX8-161" fmla="*/ 0 w 10000"/>
                  <a:gd name="connsiteY8-162" fmla="*/ 1569 h 10000"/>
                  <a:gd name="connsiteX0-163" fmla="*/ 0 w 10000"/>
                  <a:gd name="connsiteY0-164" fmla="*/ 1569 h 10000"/>
                  <a:gd name="connsiteX1-165" fmla="*/ 2396 w 10000"/>
                  <a:gd name="connsiteY1-166" fmla="*/ 8473 h 10000"/>
                  <a:gd name="connsiteX2-167" fmla="*/ 3521 w 10000"/>
                  <a:gd name="connsiteY2-168" fmla="*/ 7955 h 10000"/>
                  <a:gd name="connsiteX3-169" fmla="*/ 4848 w 10000"/>
                  <a:gd name="connsiteY3-170" fmla="*/ 8350 h 10000"/>
                  <a:gd name="connsiteX4-171" fmla="*/ 5904 w 10000"/>
                  <a:gd name="connsiteY4-172" fmla="*/ 10000 h 10000"/>
                  <a:gd name="connsiteX5-173" fmla="*/ 10000 w 10000"/>
                  <a:gd name="connsiteY5-174" fmla="*/ 5773 h 10000"/>
                  <a:gd name="connsiteX6-175" fmla="*/ 7408 w 10000"/>
                  <a:gd name="connsiteY6-176" fmla="*/ 1673 h 10000"/>
                  <a:gd name="connsiteX7-177" fmla="*/ 3375 w 10000"/>
                  <a:gd name="connsiteY7-178" fmla="*/ 0 h 10000"/>
                  <a:gd name="connsiteX8-179" fmla="*/ 0 w 10000"/>
                  <a:gd name="connsiteY8-180" fmla="*/ 1569 h 10000"/>
                  <a:gd name="connsiteX0-181" fmla="*/ 0 w 10000"/>
                  <a:gd name="connsiteY0-182" fmla="*/ 1569 h 10000"/>
                  <a:gd name="connsiteX1-183" fmla="*/ 2396 w 10000"/>
                  <a:gd name="connsiteY1-184" fmla="*/ 8473 h 10000"/>
                  <a:gd name="connsiteX2-185" fmla="*/ 3521 w 10000"/>
                  <a:gd name="connsiteY2-186" fmla="*/ 7955 h 10000"/>
                  <a:gd name="connsiteX3-187" fmla="*/ 4944 w 10000"/>
                  <a:gd name="connsiteY3-188" fmla="*/ 8461 h 10000"/>
                  <a:gd name="connsiteX4-189" fmla="*/ 5904 w 10000"/>
                  <a:gd name="connsiteY4-190" fmla="*/ 10000 h 10000"/>
                  <a:gd name="connsiteX5-191" fmla="*/ 10000 w 10000"/>
                  <a:gd name="connsiteY5-192" fmla="*/ 5773 h 10000"/>
                  <a:gd name="connsiteX6-193" fmla="*/ 7408 w 10000"/>
                  <a:gd name="connsiteY6-194" fmla="*/ 1673 h 10000"/>
                  <a:gd name="connsiteX7-195" fmla="*/ 3375 w 10000"/>
                  <a:gd name="connsiteY7-196" fmla="*/ 0 h 10000"/>
                  <a:gd name="connsiteX8-197" fmla="*/ 0 w 10000"/>
                  <a:gd name="connsiteY8-198" fmla="*/ 1569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0000" h="10000">
                    <a:moveTo>
                      <a:pt x="0" y="1569"/>
                    </a:moveTo>
                    <a:lnTo>
                      <a:pt x="2396" y="8473"/>
                    </a:lnTo>
                    <a:cubicBezTo>
                      <a:pt x="2555" y="8335"/>
                      <a:pt x="3096" y="7957"/>
                      <a:pt x="3521" y="7955"/>
                    </a:cubicBezTo>
                    <a:cubicBezTo>
                      <a:pt x="3946" y="7953"/>
                      <a:pt x="4547" y="8120"/>
                      <a:pt x="4944" y="8461"/>
                    </a:cubicBezTo>
                    <a:cubicBezTo>
                      <a:pt x="5341" y="8802"/>
                      <a:pt x="5465" y="8847"/>
                      <a:pt x="5904" y="10000"/>
                    </a:cubicBezTo>
                    <a:cubicBezTo>
                      <a:pt x="5924" y="9951"/>
                      <a:pt x="9551" y="6276"/>
                      <a:pt x="10000" y="5773"/>
                    </a:cubicBezTo>
                    <a:cubicBezTo>
                      <a:pt x="9763" y="4334"/>
                      <a:pt x="8175" y="2455"/>
                      <a:pt x="7408" y="1673"/>
                    </a:cubicBezTo>
                    <a:cubicBezTo>
                      <a:pt x="6315" y="561"/>
                      <a:pt x="5123" y="0"/>
                      <a:pt x="3375" y="0"/>
                    </a:cubicBezTo>
                    <a:cubicBezTo>
                      <a:pt x="2003" y="0"/>
                      <a:pt x="905" y="790"/>
                      <a:pt x="0" y="1569"/>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7"/>
              <p:cNvSpPr/>
              <p:nvPr/>
            </p:nvSpPr>
            <p:spPr bwMode="auto">
              <a:xfrm>
                <a:off x="2741215" y="1035449"/>
                <a:ext cx="214313" cy="236538"/>
              </a:xfrm>
              <a:custGeom>
                <a:avLst/>
                <a:gdLst>
                  <a:gd name="T0" fmla="*/ 3283 w 3283"/>
                  <a:gd name="T1" fmla="*/ 1515 h 3629"/>
                  <a:gd name="T2" fmla="*/ 1800 w 3283"/>
                  <a:gd name="T3" fmla="*/ 0 h 3629"/>
                  <a:gd name="T4" fmla="*/ 591 w 3283"/>
                  <a:gd name="T5" fmla="*/ 836 h 3629"/>
                  <a:gd name="T6" fmla="*/ 0 w 3283"/>
                  <a:gd name="T7" fmla="*/ 2290 h 3629"/>
                  <a:gd name="T8" fmla="*/ 0 w 3283"/>
                  <a:gd name="T9" fmla="*/ 3030 h 3629"/>
                  <a:gd name="T10" fmla="*/ 1059 w 3283"/>
                  <a:gd name="T11" fmla="*/ 3629 h 3629"/>
                  <a:gd name="T12" fmla="*/ 2118 w 3283"/>
                  <a:gd name="T13" fmla="*/ 3100 h 3629"/>
                  <a:gd name="T14" fmla="*/ 2490 w 3283"/>
                  <a:gd name="T15" fmla="*/ 2098 h 3629"/>
                  <a:gd name="T16" fmla="*/ 3283 w 3283"/>
                  <a:gd name="T17" fmla="*/ 1515 h 3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83" h="3629">
                    <a:moveTo>
                      <a:pt x="3283" y="1515"/>
                    </a:moveTo>
                    <a:lnTo>
                      <a:pt x="1800" y="0"/>
                    </a:lnTo>
                    <a:cubicBezTo>
                      <a:pt x="1283" y="345"/>
                      <a:pt x="1058" y="365"/>
                      <a:pt x="591" y="836"/>
                    </a:cubicBezTo>
                    <a:cubicBezTo>
                      <a:pt x="305" y="1124"/>
                      <a:pt x="0" y="1723"/>
                      <a:pt x="0" y="2290"/>
                    </a:cubicBezTo>
                    <a:lnTo>
                      <a:pt x="0" y="3030"/>
                    </a:lnTo>
                    <a:cubicBezTo>
                      <a:pt x="0" y="3160"/>
                      <a:pt x="907" y="3548"/>
                      <a:pt x="1059" y="3629"/>
                    </a:cubicBezTo>
                    <a:lnTo>
                      <a:pt x="2118" y="3100"/>
                    </a:lnTo>
                    <a:cubicBezTo>
                      <a:pt x="2118" y="2385"/>
                      <a:pt x="1986" y="2348"/>
                      <a:pt x="2490" y="2098"/>
                    </a:cubicBezTo>
                    <a:cubicBezTo>
                      <a:pt x="2732" y="1977"/>
                      <a:pt x="3150" y="1712"/>
                      <a:pt x="3283" y="151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8"/>
              <p:cNvSpPr/>
              <p:nvPr/>
            </p:nvSpPr>
            <p:spPr bwMode="auto">
              <a:xfrm>
                <a:off x="2593976" y="796926"/>
                <a:ext cx="177800" cy="266753"/>
              </a:xfrm>
              <a:custGeom>
                <a:avLst/>
                <a:gdLst>
                  <a:gd name="T0" fmla="*/ 2718 w 2718"/>
                  <a:gd name="T1" fmla="*/ 1867 h 4087"/>
                  <a:gd name="T2" fmla="*/ 1659 w 2718"/>
                  <a:gd name="T3" fmla="*/ 0 h 4087"/>
                  <a:gd name="T4" fmla="*/ 0 w 2718"/>
                  <a:gd name="T5" fmla="*/ 2783 h 4087"/>
                  <a:gd name="T6" fmla="*/ 0 w 2718"/>
                  <a:gd name="T7" fmla="*/ 2889 h 4087"/>
                  <a:gd name="T8" fmla="*/ 283 w 2718"/>
                  <a:gd name="T9" fmla="*/ 4087 h 4087"/>
                  <a:gd name="T10" fmla="*/ 2224 w 2718"/>
                  <a:gd name="T11" fmla="*/ 3276 h 4087"/>
                  <a:gd name="T12" fmla="*/ 2110 w 2718"/>
                  <a:gd name="T13" fmla="*/ 2817 h 4087"/>
                  <a:gd name="T14" fmla="*/ 2718 w 2718"/>
                  <a:gd name="T15" fmla="*/ 1867 h 4087"/>
                  <a:gd name="connsiteX0" fmla="*/ 10033 w 10033"/>
                  <a:gd name="connsiteY0" fmla="*/ 4568 h 10005"/>
                  <a:gd name="connsiteX1" fmla="*/ 6137 w 10033"/>
                  <a:gd name="connsiteY1" fmla="*/ 0 h 10005"/>
                  <a:gd name="connsiteX2" fmla="*/ 33 w 10033"/>
                  <a:gd name="connsiteY2" fmla="*/ 6809 h 10005"/>
                  <a:gd name="connsiteX3" fmla="*/ 33 w 10033"/>
                  <a:gd name="connsiteY3" fmla="*/ 7069 h 10005"/>
                  <a:gd name="connsiteX4" fmla="*/ 1074 w 10033"/>
                  <a:gd name="connsiteY4" fmla="*/ 10000 h 10005"/>
                  <a:gd name="connsiteX5" fmla="*/ 8215 w 10033"/>
                  <a:gd name="connsiteY5" fmla="*/ 7840 h 10005"/>
                  <a:gd name="connsiteX6" fmla="*/ 7796 w 10033"/>
                  <a:gd name="connsiteY6" fmla="*/ 6893 h 10005"/>
                  <a:gd name="connsiteX7" fmla="*/ 10033 w 10033"/>
                  <a:gd name="connsiteY7" fmla="*/ 4568 h 10005"/>
                  <a:gd name="connsiteX0-1" fmla="*/ 10000 w 10000"/>
                  <a:gd name="connsiteY0-2" fmla="*/ 4568 h 10236"/>
                  <a:gd name="connsiteX1-3" fmla="*/ 6104 w 10000"/>
                  <a:gd name="connsiteY1-4" fmla="*/ 0 h 10236"/>
                  <a:gd name="connsiteX2-5" fmla="*/ 0 w 10000"/>
                  <a:gd name="connsiteY2-6" fmla="*/ 6809 h 10236"/>
                  <a:gd name="connsiteX3-7" fmla="*/ 0 w 10000"/>
                  <a:gd name="connsiteY3-8" fmla="*/ 7069 h 10236"/>
                  <a:gd name="connsiteX4-9" fmla="*/ 1041 w 10000"/>
                  <a:gd name="connsiteY4-10" fmla="*/ 10000 h 10236"/>
                  <a:gd name="connsiteX5-11" fmla="*/ 8182 w 10000"/>
                  <a:gd name="connsiteY5-12" fmla="*/ 7840 h 10236"/>
                  <a:gd name="connsiteX6-13" fmla="*/ 7763 w 10000"/>
                  <a:gd name="connsiteY6-14" fmla="*/ 6893 h 10236"/>
                  <a:gd name="connsiteX7-15" fmla="*/ 10000 w 10000"/>
                  <a:gd name="connsiteY7-16" fmla="*/ 4568 h 10236"/>
                  <a:gd name="connsiteX0-17" fmla="*/ 10000 w 10000"/>
                  <a:gd name="connsiteY0-18" fmla="*/ 4568 h 10001"/>
                  <a:gd name="connsiteX1-19" fmla="*/ 6104 w 10000"/>
                  <a:gd name="connsiteY1-20" fmla="*/ 0 h 10001"/>
                  <a:gd name="connsiteX2-21" fmla="*/ 0 w 10000"/>
                  <a:gd name="connsiteY2-22" fmla="*/ 6809 h 10001"/>
                  <a:gd name="connsiteX3-23" fmla="*/ 0 w 10000"/>
                  <a:gd name="connsiteY3-24" fmla="*/ 7069 h 10001"/>
                  <a:gd name="connsiteX4-25" fmla="*/ 1041 w 10000"/>
                  <a:gd name="connsiteY4-26" fmla="*/ 10000 h 10001"/>
                  <a:gd name="connsiteX5-27" fmla="*/ 8182 w 10000"/>
                  <a:gd name="connsiteY5-28" fmla="*/ 7840 h 10001"/>
                  <a:gd name="connsiteX6-29" fmla="*/ 7763 w 10000"/>
                  <a:gd name="connsiteY6-30" fmla="*/ 6893 h 10001"/>
                  <a:gd name="connsiteX7-31" fmla="*/ 10000 w 10000"/>
                  <a:gd name="connsiteY7-32" fmla="*/ 4568 h 10001"/>
                  <a:gd name="connsiteX0-33" fmla="*/ 10000 w 10000"/>
                  <a:gd name="connsiteY0-34" fmla="*/ 4568 h 10002"/>
                  <a:gd name="connsiteX1-35" fmla="*/ 6104 w 10000"/>
                  <a:gd name="connsiteY1-36" fmla="*/ 0 h 10002"/>
                  <a:gd name="connsiteX2-37" fmla="*/ 0 w 10000"/>
                  <a:gd name="connsiteY2-38" fmla="*/ 6809 h 10002"/>
                  <a:gd name="connsiteX3-39" fmla="*/ 0 w 10000"/>
                  <a:gd name="connsiteY3-40" fmla="*/ 7069 h 10002"/>
                  <a:gd name="connsiteX4-41" fmla="*/ 1041 w 10000"/>
                  <a:gd name="connsiteY4-42" fmla="*/ 10000 h 10002"/>
                  <a:gd name="connsiteX5-43" fmla="*/ 8182 w 10000"/>
                  <a:gd name="connsiteY5-44" fmla="*/ 7840 h 10002"/>
                  <a:gd name="connsiteX6-45" fmla="*/ 7763 w 10000"/>
                  <a:gd name="connsiteY6-46" fmla="*/ 6893 h 10002"/>
                  <a:gd name="connsiteX7-47" fmla="*/ 10000 w 10000"/>
                  <a:gd name="connsiteY7-48" fmla="*/ 4568 h 10002"/>
                  <a:gd name="connsiteX0-49" fmla="*/ 10000 w 10000"/>
                  <a:gd name="connsiteY0-50" fmla="*/ 4568 h 10002"/>
                  <a:gd name="connsiteX1-51" fmla="*/ 6104 w 10000"/>
                  <a:gd name="connsiteY1-52" fmla="*/ 0 h 10002"/>
                  <a:gd name="connsiteX2-53" fmla="*/ 0 w 10000"/>
                  <a:gd name="connsiteY2-54" fmla="*/ 6809 h 10002"/>
                  <a:gd name="connsiteX3-55" fmla="*/ 1041 w 10000"/>
                  <a:gd name="connsiteY3-56" fmla="*/ 10000 h 10002"/>
                  <a:gd name="connsiteX4-57" fmla="*/ 8182 w 10000"/>
                  <a:gd name="connsiteY4-58" fmla="*/ 7840 h 10002"/>
                  <a:gd name="connsiteX5-59" fmla="*/ 7763 w 10000"/>
                  <a:gd name="connsiteY5-60" fmla="*/ 6893 h 10002"/>
                  <a:gd name="connsiteX6-61" fmla="*/ 10000 w 10000"/>
                  <a:gd name="connsiteY6-62" fmla="*/ 4568 h 10002"/>
                  <a:gd name="connsiteX0-63" fmla="*/ 10000 w 10000"/>
                  <a:gd name="connsiteY0-64" fmla="*/ 4568 h 10002"/>
                  <a:gd name="connsiteX1-65" fmla="*/ 6104 w 10000"/>
                  <a:gd name="connsiteY1-66" fmla="*/ 0 h 10002"/>
                  <a:gd name="connsiteX2-67" fmla="*/ 0 w 10000"/>
                  <a:gd name="connsiteY2-68" fmla="*/ 6809 h 10002"/>
                  <a:gd name="connsiteX3-69" fmla="*/ 1041 w 10000"/>
                  <a:gd name="connsiteY3-70" fmla="*/ 10000 h 10002"/>
                  <a:gd name="connsiteX4-71" fmla="*/ 8182 w 10000"/>
                  <a:gd name="connsiteY4-72" fmla="*/ 7840 h 10002"/>
                  <a:gd name="connsiteX5-73" fmla="*/ 7763 w 10000"/>
                  <a:gd name="connsiteY5-74" fmla="*/ 6893 h 10002"/>
                  <a:gd name="connsiteX6-75" fmla="*/ 10000 w 10000"/>
                  <a:gd name="connsiteY6-76" fmla="*/ 4568 h 10002"/>
                  <a:gd name="connsiteX0-77" fmla="*/ 10000 w 10000"/>
                  <a:gd name="connsiteY0-78" fmla="*/ 4568 h 10002"/>
                  <a:gd name="connsiteX1-79" fmla="*/ 6104 w 10000"/>
                  <a:gd name="connsiteY1-80" fmla="*/ 0 h 10002"/>
                  <a:gd name="connsiteX2-81" fmla="*/ 0 w 10000"/>
                  <a:gd name="connsiteY2-82" fmla="*/ 6809 h 10002"/>
                  <a:gd name="connsiteX3-83" fmla="*/ 1041 w 10000"/>
                  <a:gd name="connsiteY3-84" fmla="*/ 10000 h 10002"/>
                  <a:gd name="connsiteX4-85" fmla="*/ 8182 w 10000"/>
                  <a:gd name="connsiteY4-86" fmla="*/ 7840 h 10002"/>
                  <a:gd name="connsiteX5-87" fmla="*/ 7763 w 10000"/>
                  <a:gd name="connsiteY5-88" fmla="*/ 6893 h 10002"/>
                  <a:gd name="connsiteX6-89" fmla="*/ 10000 w 10000"/>
                  <a:gd name="connsiteY6-90" fmla="*/ 4568 h 1000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000" h="10002">
                    <a:moveTo>
                      <a:pt x="10000" y="4568"/>
                    </a:moveTo>
                    <a:lnTo>
                      <a:pt x="6104" y="0"/>
                    </a:lnTo>
                    <a:cubicBezTo>
                      <a:pt x="3024" y="1370"/>
                      <a:pt x="0" y="3433"/>
                      <a:pt x="0" y="6809"/>
                    </a:cubicBezTo>
                    <a:cubicBezTo>
                      <a:pt x="82" y="7888"/>
                      <a:pt x="32" y="8495"/>
                      <a:pt x="1041" y="10000"/>
                    </a:cubicBezTo>
                    <a:cubicBezTo>
                      <a:pt x="1092" y="10076"/>
                      <a:pt x="7689" y="8013"/>
                      <a:pt x="8182" y="7840"/>
                    </a:cubicBezTo>
                    <a:cubicBezTo>
                      <a:pt x="8032" y="7632"/>
                      <a:pt x="7734" y="7191"/>
                      <a:pt x="7763" y="6893"/>
                    </a:cubicBezTo>
                    <a:cubicBezTo>
                      <a:pt x="7881" y="5723"/>
                      <a:pt x="8469" y="5248"/>
                      <a:pt x="10000" y="4568"/>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9"/>
              <p:cNvSpPr/>
              <p:nvPr/>
            </p:nvSpPr>
            <p:spPr bwMode="auto">
              <a:xfrm>
                <a:off x="2857501" y="869406"/>
                <a:ext cx="163513" cy="265658"/>
              </a:xfrm>
              <a:custGeom>
                <a:avLst/>
                <a:gdLst>
                  <a:gd name="T0" fmla="*/ 212 w 2506"/>
                  <a:gd name="T1" fmla="*/ 1128 h 4017"/>
                  <a:gd name="T2" fmla="*/ 353 w 2506"/>
                  <a:gd name="T3" fmla="*/ 1692 h 4017"/>
                  <a:gd name="T4" fmla="*/ 0 w 2506"/>
                  <a:gd name="T5" fmla="*/ 2502 h 4017"/>
                  <a:gd name="T6" fmla="*/ 1483 w 2506"/>
                  <a:gd name="T7" fmla="*/ 4017 h 4017"/>
                  <a:gd name="T8" fmla="*/ 2506 w 2506"/>
                  <a:gd name="T9" fmla="*/ 1656 h 4017"/>
                  <a:gd name="T10" fmla="*/ 2012 w 2506"/>
                  <a:gd name="T11" fmla="*/ 0 h 4017"/>
                  <a:gd name="T12" fmla="*/ 212 w 2506"/>
                  <a:gd name="T13" fmla="*/ 1128 h 4017"/>
                  <a:gd name="connsiteX0" fmla="*/ 846 w 10000"/>
                  <a:gd name="connsiteY0" fmla="*/ 2879 h 10071"/>
                  <a:gd name="connsiteX1" fmla="*/ 1409 w 10000"/>
                  <a:gd name="connsiteY1" fmla="*/ 4283 h 10071"/>
                  <a:gd name="connsiteX2" fmla="*/ 0 w 10000"/>
                  <a:gd name="connsiteY2" fmla="*/ 6300 h 10071"/>
                  <a:gd name="connsiteX3" fmla="*/ 5918 w 10000"/>
                  <a:gd name="connsiteY3" fmla="*/ 10071 h 10071"/>
                  <a:gd name="connsiteX4" fmla="*/ 10000 w 10000"/>
                  <a:gd name="connsiteY4" fmla="*/ 4193 h 10071"/>
                  <a:gd name="connsiteX5" fmla="*/ 8029 w 10000"/>
                  <a:gd name="connsiteY5" fmla="*/ 0 h 10071"/>
                  <a:gd name="connsiteX6" fmla="*/ 846 w 10000"/>
                  <a:gd name="connsiteY6" fmla="*/ 2879 h 10071"/>
                  <a:gd name="connsiteX0-1" fmla="*/ 846 w 10000"/>
                  <a:gd name="connsiteY0-2" fmla="*/ 2879 h 10071"/>
                  <a:gd name="connsiteX1-3" fmla="*/ 1409 w 10000"/>
                  <a:gd name="connsiteY1-4" fmla="*/ 4283 h 10071"/>
                  <a:gd name="connsiteX2-5" fmla="*/ 0 w 10000"/>
                  <a:gd name="connsiteY2-6" fmla="*/ 6300 h 10071"/>
                  <a:gd name="connsiteX3-7" fmla="*/ 5918 w 10000"/>
                  <a:gd name="connsiteY3-8" fmla="*/ 10071 h 10071"/>
                  <a:gd name="connsiteX4-9" fmla="*/ 10000 w 10000"/>
                  <a:gd name="connsiteY4-10" fmla="*/ 4193 h 10071"/>
                  <a:gd name="connsiteX5-11" fmla="*/ 8029 w 10000"/>
                  <a:gd name="connsiteY5-12" fmla="*/ 0 h 10071"/>
                  <a:gd name="connsiteX6-13" fmla="*/ 846 w 10000"/>
                  <a:gd name="connsiteY6-14" fmla="*/ 2879 h 10071"/>
                  <a:gd name="connsiteX0-15" fmla="*/ 846 w 10000"/>
                  <a:gd name="connsiteY0-16" fmla="*/ 2879 h 10071"/>
                  <a:gd name="connsiteX1-17" fmla="*/ 1409 w 10000"/>
                  <a:gd name="connsiteY1-18" fmla="*/ 4283 h 10071"/>
                  <a:gd name="connsiteX2-19" fmla="*/ 0 w 10000"/>
                  <a:gd name="connsiteY2-20" fmla="*/ 6300 h 10071"/>
                  <a:gd name="connsiteX3-21" fmla="*/ 5918 w 10000"/>
                  <a:gd name="connsiteY3-22" fmla="*/ 10071 h 10071"/>
                  <a:gd name="connsiteX4-23" fmla="*/ 10000 w 10000"/>
                  <a:gd name="connsiteY4-24" fmla="*/ 4193 h 10071"/>
                  <a:gd name="connsiteX5-25" fmla="*/ 8029 w 10000"/>
                  <a:gd name="connsiteY5-26" fmla="*/ 0 h 10071"/>
                  <a:gd name="connsiteX6-27" fmla="*/ 846 w 10000"/>
                  <a:gd name="connsiteY6-28" fmla="*/ 2879 h 10071"/>
                  <a:gd name="connsiteX0-29" fmla="*/ 801 w 10000"/>
                  <a:gd name="connsiteY0-30" fmla="*/ 2808 h 10071"/>
                  <a:gd name="connsiteX1-31" fmla="*/ 1409 w 10000"/>
                  <a:gd name="connsiteY1-32" fmla="*/ 4283 h 10071"/>
                  <a:gd name="connsiteX2-33" fmla="*/ 0 w 10000"/>
                  <a:gd name="connsiteY2-34" fmla="*/ 6300 h 10071"/>
                  <a:gd name="connsiteX3-35" fmla="*/ 5918 w 10000"/>
                  <a:gd name="connsiteY3-36" fmla="*/ 10071 h 10071"/>
                  <a:gd name="connsiteX4-37" fmla="*/ 10000 w 10000"/>
                  <a:gd name="connsiteY4-38" fmla="*/ 4193 h 10071"/>
                  <a:gd name="connsiteX5-39" fmla="*/ 8029 w 10000"/>
                  <a:gd name="connsiteY5-40" fmla="*/ 0 h 10071"/>
                  <a:gd name="connsiteX6-41" fmla="*/ 801 w 10000"/>
                  <a:gd name="connsiteY6-42" fmla="*/ 2808 h 10071"/>
                  <a:gd name="connsiteX0-43" fmla="*/ 801 w 10000"/>
                  <a:gd name="connsiteY0-44" fmla="*/ 2879 h 10142"/>
                  <a:gd name="connsiteX1-45" fmla="*/ 1409 w 10000"/>
                  <a:gd name="connsiteY1-46" fmla="*/ 4354 h 10142"/>
                  <a:gd name="connsiteX2-47" fmla="*/ 0 w 10000"/>
                  <a:gd name="connsiteY2-48" fmla="*/ 6371 h 10142"/>
                  <a:gd name="connsiteX3-49" fmla="*/ 5918 w 10000"/>
                  <a:gd name="connsiteY3-50" fmla="*/ 10142 h 10142"/>
                  <a:gd name="connsiteX4-51" fmla="*/ 10000 w 10000"/>
                  <a:gd name="connsiteY4-52" fmla="*/ 4264 h 10142"/>
                  <a:gd name="connsiteX5-53" fmla="*/ 7984 w 10000"/>
                  <a:gd name="connsiteY5-54" fmla="*/ 0 h 10142"/>
                  <a:gd name="connsiteX6-55" fmla="*/ 801 w 10000"/>
                  <a:gd name="connsiteY6-56" fmla="*/ 2879 h 10142"/>
                  <a:gd name="connsiteX0-57" fmla="*/ 801 w 10000"/>
                  <a:gd name="connsiteY0-58" fmla="*/ 2879 h 10142"/>
                  <a:gd name="connsiteX1-59" fmla="*/ 1409 w 10000"/>
                  <a:gd name="connsiteY1-60" fmla="*/ 4354 h 10142"/>
                  <a:gd name="connsiteX2-61" fmla="*/ 0 w 10000"/>
                  <a:gd name="connsiteY2-62" fmla="*/ 6371 h 10142"/>
                  <a:gd name="connsiteX3-63" fmla="*/ 5918 w 10000"/>
                  <a:gd name="connsiteY3-64" fmla="*/ 10142 h 10142"/>
                  <a:gd name="connsiteX4-65" fmla="*/ 10000 w 10000"/>
                  <a:gd name="connsiteY4-66" fmla="*/ 4264 h 10142"/>
                  <a:gd name="connsiteX5-67" fmla="*/ 7984 w 10000"/>
                  <a:gd name="connsiteY5-68" fmla="*/ 0 h 10142"/>
                  <a:gd name="connsiteX6-69" fmla="*/ 801 w 10000"/>
                  <a:gd name="connsiteY6-70" fmla="*/ 2879 h 101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000" h="10142">
                    <a:moveTo>
                      <a:pt x="801" y="2879"/>
                    </a:moveTo>
                    <a:cubicBezTo>
                      <a:pt x="1056" y="3213"/>
                      <a:pt x="1542" y="3772"/>
                      <a:pt x="1409" y="4354"/>
                    </a:cubicBezTo>
                    <a:cubicBezTo>
                      <a:pt x="1276" y="4936"/>
                      <a:pt x="670" y="5932"/>
                      <a:pt x="0" y="6371"/>
                    </a:cubicBezTo>
                    <a:lnTo>
                      <a:pt x="5918" y="10142"/>
                    </a:lnTo>
                    <a:cubicBezTo>
                      <a:pt x="7989" y="9278"/>
                      <a:pt x="10000" y="6540"/>
                      <a:pt x="10000" y="4264"/>
                    </a:cubicBezTo>
                    <a:cubicBezTo>
                      <a:pt x="10000" y="3037"/>
                      <a:pt x="8716" y="574"/>
                      <a:pt x="7984" y="0"/>
                    </a:cubicBezTo>
                    <a:cubicBezTo>
                      <a:pt x="7082" y="350"/>
                      <a:pt x="1406" y="2565"/>
                      <a:pt x="801" y="2879"/>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 name="圆角矩形标注 13"/>
            <p:cNvSpPr/>
            <p:nvPr/>
          </p:nvSpPr>
          <p:spPr>
            <a:xfrm>
              <a:off x="827584" y="4318325"/>
              <a:ext cx="2880320" cy="674117"/>
            </a:xfrm>
            <a:prstGeom prst="wedgeRoundRectCallout">
              <a:avLst>
                <a:gd name="adj1" fmla="val -18330"/>
                <a:gd name="adj2" fmla="val 67310"/>
                <a:gd name="adj3" fmla="val 16667"/>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mn-ea"/>
                </a:rPr>
                <a:t>生活化教育理念方面</a:t>
              </a:r>
              <a:endParaRPr lang="zh-CN" altLang="en-US" b="1" dirty="0">
                <a:solidFill>
                  <a:schemeClr val="bg1"/>
                </a:solidFill>
                <a:latin typeface="微软雅黑" panose="020B0503020204020204" pitchFamily="34" charset="-122"/>
                <a:ea typeface="微软雅黑" panose="020B0503020204020204" pitchFamily="34" charset="-122"/>
                <a:sym typeface="+mn-ea"/>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anim calcmode="lin" valueType="num">
                                      <p:cBhvr>
                                        <p:cTn id="19" dur="500" fill="hold"/>
                                        <p:tgtEl>
                                          <p:spTgt spid="8"/>
                                        </p:tgtEl>
                                        <p:attrNameLst>
                                          <p:attrName>ppt_x</p:attrName>
                                        </p:attrNameLst>
                                      </p:cBhvr>
                                      <p:tavLst>
                                        <p:tav tm="0">
                                          <p:val>
                                            <p:strVal val="#ppt_x"/>
                                          </p:val>
                                        </p:tav>
                                        <p:tav tm="100000">
                                          <p:val>
                                            <p:strVal val="#ppt_x"/>
                                          </p:val>
                                        </p:tav>
                                      </p:tavLst>
                                    </p:anim>
                                    <p:anim calcmode="lin" valueType="num">
                                      <p:cBhvr>
                                        <p:cTn id="20"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 y="0"/>
            <a:ext cx="2771798" cy="390525"/>
            <a:chOff x="2" y="0"/>
            <a:chExt cx="2771798" cy="390525"/>
          </a:xfrm>
        </p:grpSpPr>
        <p:sp>
          <p:nvSpPr>
            <p:cNvPr id="4"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5" name="矩形 4"/>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国内外相关研究现状</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94" name="矩形 93"/>
          <p:cNvSpPr/>
          <p:nvPr/>
        </p:nvSpPr>
        <p:spPr>
          <a:xfrm>
            <a:off x="0" y="1837055"/>
            <a:ext cx="9144000" cy="323405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95" name="Rectangle 42"/>
          <p:cNvSpPr/>
          <p:nvPr/>
        </p:nvSpPr>
        <p:spPr>
          <a:xfrm>
            <a:off x="179705" y="2427605"/>
            <a:ext cx="8792845" cy="2591435"/>
          </a:xfrm>
          <a:prstGeom prst="rect">
            <a:avLst/>
          </a:prstGeom>
          <a:noFill/>
          <a:ln w="12700" cap="flat" cmpd="sng" algn="ctr">
            <a:noFill/>
            <a:prstDash val="solid"/>
          </a:ln>
          <a:effectLst/>
        </p:spPr>
        <p:txBody>
          <a:bodyPr tIns="0" bIns="0"/>
          <a:lstStyle/>
          <a:p>
            <a:pPr indent="457200" algn="just" fontAlgn="auto">
              <a:lnSpc>
                <a:spcPct val="130000"/>
              </a:lnSpc>
              <a:spcBef>
                <a:spcPts val="0"/>
              </a:spcBef>
              <a:spcAft>
                <a:spcPts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在跨学科学习的价值和意义研究方面，美国《</a:t>
            </a:r>
            <a:r>
              <a:rPr lang="en-US" altLang="zh-CN"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K—12</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年级科学教育框架：实践、跨学科概念和核心概念》中指出，跨学科概念有助于给学生提供学习组织框架，将不同学科的知识内容联结到一起，从而形成连贯统筹的科学价值观。</a:t>
            </a:r>
            <a:endPar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indent="457200" algn="just" fontAlgn="auto">
              <a:lnSpc>
                <a:spcPct val="130000"/>
              </a:lnSpc>
              <a:spcBef>
                <a:spcPts val="0"/>
              </a:spcBef>
              <a:spcAft>
                <a:spcPts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在跨学科学习的设计与实施研究方面，美国</a:t>
            </a:r>
            <a:r>
              <a:rPr lang="zh-CN" altLang="en-US" sz="1400" kern="0" dirty="0">
                <a:solidFill>
                  <a:srgbClr val="FFFF00"/>
                </a:solidFill>
                <a:latin typeface="微软雅黑" panose="020B0503020204020204" pitchFamily="34" charset="-122"/>
                <a:ea typeface="微软雅黑" panose="020B0503020204020204" pitchFamily="34" charset="-122"/>
                <a:cs typeface="Arial" panose="020B0604020202020204" pitchFamily="34" charset="0"/>
              </a:rPr>
              <a:t>杜克大学</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为了促进通识教育与专业教育的结合，开设相应的跨学科课程，寻求知识创新点以及发展的生长点，突显校本特色。</a:t>
            </a:r>
            <a:r>
              <a:rPr lang="zh-CN" altLang="en-US" sz="1400" kern="0" dirty="0">
                <a:solidFill>
                  <a:srgbClr val="FFFF00"/>
                </a:solidFill>
                <a:latin typeface="微软雅黑" panose="020B0503020204020204" pitchFamily="34" charset="-122"/>
                <a:ea typeface="微软雅黑" panose="020B0503020204020204" pitchFamily="34" charset="-122"/>
                <a:cs typeface="Arial" panose="020B0604020202020204" pitchFamily="34" charset="0"/>
              </a:rPr>
              <a:t>麻省理工学院</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以一流人文社科课程为基础，并成立了相关的跨学科研究中心和实验室，搭建了学习平台。英国</a:t>
            </a:r>
            <a:r>
              <a:rPr lang="zh-CN" altLang="en-US" sz="1400" kern="0" dirty="0">
                <a:solidFill>
                  <a:srgbClr val="FFFF00"/>
                </a:solidFill>
                <a:latin typeface="微软雅黑" panose="020B0503020204020204" pitchFamily="34" charset="-122"/>
                <a:ea typeface="微软雅黑" panose="020B0503020204020204" pitchFamily="34" charset="-122"/>
                <a:cs typeface="Arial" panose="020B0604020202020204" pitchFamily="34" charset="0"/>
              </a:rPr>
              <a:t>剑桥大学</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成立了文学、社会科学以及人文科学研究中心，旨在打破跨学科发展所面临的困境和障碍，为跨学科学习研究的发展提供支持与鼓励。</a:t>
            </a:r>
            <a:r>
              <a:rPr lang="zh-CN" altLang="en-US" sz="1400" kern="0" dirty="0">
                <a:solidFill>
                  <a:srgbClr val="FFFF00"/>
                </a:solidFill>
                <a:latin typeface="微软雅黑" panose="020B0503020204020204" pitchFamily="34" charset="-122"/>
                <a:ea typeface="微软雅黑" panose="020B0503020204020204" pitchFamily="34" charset="-122"/>
                <a:cs typeface="Arial" panose="020B0604020202020204" pitchFamily="34" charset="0"/>
              </a:rPr>
              <a:t>芬兰</a:t>
            </a:r>
            <a:r>
              <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将跨学科素养纳入课程与教学各环节中，成为必须坚守的目标和标准。这一措施具有统领课程要素、规范教学方向的作用，从而使得课程体系中各个要素能够协同一致并成为整体。</a:t>
            </a:r>
            <a:endParaRPr lang="zh-CN" altLang="en-US" sz="14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96" name="组合 4"/>
          <p:cNvGrpSpPr/>
          <p:nvPr/>
        </p:nvGrpSpPr>
        <p:grpSpPr bwMode="auto">
          <a:xfrm>
            <a:off x="7167952" y="1406654"/>
            <a:ext cx="830128" cy="830128"/>
            <a:chOff x="3747310" y="1313291"/>
            <a:chExt cx="1105226" cy="1105227"/>
          </a:xfrm>
        </p:grpSpPr>
        <p:sp>
          <p:nvSpPr>
            <p:cNvPr id="97" name="椭圆 96"/>
            <p:cNvSpPr/>
            <p:nvPr/>
          </p:nvSpPr>
          <p:spPr>
            <a:xfrm>
              <a:off x="3747310" y="1313291"/>
              <a:ext cx="1105226" cy="110522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98" name="椭圆 97"/>
            <p:cNvSpPr/>
            <p:nvPr/>
          </p:nvSpPr>
          <p:spPr>
            <a:xfrm>
              <a:off x="3900691" y="1466672"/>
              <a:ext cx="798464" cy="798464"/>
            </a:xfrm>
            <a:prstGeom prst="ellipse">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99" name="Freeform 35"/>
            <p:cNvSpPr>
              <a:spLocks noEditPoints="1"/>
            </p:cNvSpPr>
            <p:nvPr/>
          </p:nvSpPr>
          <p:spPr bwMode="auto">
            <a:xfrm>
              <a:off x="4089315" y="1654669"/>
              <a:ext cx="421217" cy="422471"/>
            </a:xfrm>
            <a:custGeom>
              <a:avLst/>
              <a:gdLst>
                <a:gd name="T0" fmla="*/ 210609 w 336"/>
                <a:gd name="T1" fmla="*/ 140406 h 337"/>
                <a:gd name="T2" fmla="*/ 183029 w 336"/>
                <a:gd name="T3" fmla="*/ 145420 h 337"/>
                <a:gd name="T4" fmla="*/ 160464 w 336"/>
                <a:gd name="T5" fmla="*/ 160464 h 337"/>
                <a:gd name="T6" fmla="*/ 145420 w 336"/>
                <a:gd name="T7" fmla="*/ 183029 h 337"/>
                <a:gd name="T8" fmla="*/ 140406 w 336"/>
                <a:gd name="T9" fmla="*/ 210609 h 337"/>
                <a:gd name="T10" fmla="*/ 145420 w 336"/>
                <a:gd name="T11" fmla="*/ 238188 h 337"/>
                <a:gd name="T12" fmla="*/ 160464 w 336"/>
                <a:gd name="T13" fmla="*/ 260754 h 337"/>
                <a:gd name="T14" fmla="*/ 183029 w 336"/>
                <a:gd name="T15" fmla="*/ 275797 h 337"/>
                <a:gd name="T16" fmla="*/ 210609 w 336"/>
                <a:gd name="T17" fmla="*/ 280812 h 337"/>
                <a:gd name="T18" fmla="*/ 238188 w 336"/>
                <a:gd name="T19" fmla="*/ 275797 h 337"/>
                <a:gd name="T20" fmla="*/ 260753 w 336"/>
                <a:gd name="T21" fmla="*/ 260754 h 337"/>
                <a:gd name="T22" fmla="*/ 275797 w 336"/>
                <a:gd name="T23" fmla="*/ 238188 h 337"/>
                <a:gd name="T24" fmla="*/ 280811 w 336"/>
                <a:gd name="T25" fmla="*/ 210609 h 337"/>
                <a:gd name="T26" fmla="*/ 275797 w 336"/>
                <a:gd name="T27" fmla="*/ 183029 h 337"/>
                <a:gd name="T28" fmla="*/ 260753 w 336"/>
                <a:gd name="T29" fmla="*/ 160464 h 337"/>
                <a:gd name="T30" fmla="*/ 238188 w 336"/>
                <a:gd name="T31" fmla="*/ 145420 h 337"/>
                <a:gd name="T32" fmla="*/ 210609 w 336"/>
                <a:gd name="T33" fmla="*/ 140406 h 337"/>
                <a:gd name="T34" fmla="*/ 180522 w 336"/>
                <a:gd name="T35" fmla="*/ 0 h 337"/>
                <a:gd name="T36" fmla="*/ 240695 w 336"/>
                <a:gd name="T37" fmla="*/ 0 h 337"/>
                <a:gd name="T38" fmla="*/ 260753 w 336"/>
                <a:gd name="T39" fmla="*/ 70203 h 337"/>
                <a:gd name="T40" fmla="*/ 275797 w 336"/>
                <a:gd name="T41" fmla="*/ 75217 h 337"/>
                <a:gd name="T42" fmla="*/ 338478 w 336"/>
                <a:gd name="T43" fmla="*/ 40116 h 337"/>
                <a:gd name="T44" fmla="*/ 381101 w 336"/>
                <a:gd name="T45" fmla="*/ 82739 h 337"/>
                <a:gd name="T46" fmla="*/ 346000 w 336"/>
                <a:gd name="T47" fmla="*/ 145420 h 337"/>
                <a:gd name="T48" fmla="*/ 353521 w 336"/>
                <a:gd name="T49" fmla="*/ 160464 h 337"/>
                <a:gd name="T50" fmla="*/ 421217 w 336"/>
                <a:gd name="T51" fmla="*/ 180522 h 337"/>
                <a:gd name="T52" fmla="*/ 421217 w 336"/>
                <a:gd name="T53" fmla="*/ 240696 h 337"/>
                <a:gd name="T54" fmla="*/ 353521 w 336"/>
                <a:gd name="T55" fmla="*/ 260754 h 337"/>
                <a:gd name="T56" fmla="*/ 346000 w 336"/>
                <a:gd name="T57" fmla="*/ 275797 h 337"/>
                <a:gd name="T58" fmla="*/ 381101 w 336"/>
                <a:gd name="T59" fmla="*/ 338478 h 337"/>
                <a:gd name="T60" fmla="*/ 338478 w 336"/>
                <a:gd name="T61" fmla="*/ 382355 h 337"/>
                <a:gd name="T62" fmla="*/ 275797 w 336"/>
                <a:gd name="T63" fmla="*/ 346000 h 337"/>
                <a:gd name="T64" fmla="*/ 260753 w 336"/>
                <a:gd name="T65" fmla="*/ 353522 h 337"/>
                <a:gd name="T66" fmla="*/ 240695 w 336"/>
                <a:gd name="T67" fmla="*/ 422471 h 337"/>
                <a:gd name="T68" fmla="*/ 180522 w 336"/>
                <a:gd name="T69" fmla="*/ 422471 h 337"/>
                <a:gd name="T70" fmla="*/ 160464 w 336"/>
                <a:gd name="T71" fmla="*/ 353522 h 337"/>
                <a:gd name="T72" fmla="*/ 145420 w 336"/>
                <a:gd name="T73" fmla="*/ 346000 h 337"/>
                <a:gd name="T74" fmla="*/ 82739 w 336"/>
                <a:gd name="T75" fmla="*/ 382355 h 337"/>
                <a:gd name="T76" fmla="*/ 40116 w 336"/>
                <a:gd name="T77" fmla="*/ 338478 h 337"/>
                <a:gd name="T78" fmla="*/ 75217 w 336"/>
                <a:gd name="T79" fmla="*/ 275797 h 337"/>
                <a:gd name="T80" fmla="*/ 67696 w 336"/>
                <a:gd name="T81" fmla="*/ 260754 h 337"/>
                <a:gd name="T82" fmla="*/ 0 w 336"/>
                <a:gd name="T83" fmla="*/ 240696 h 337"/>
                <a:gd name="T84" fmla="*/ 0 w 336"/>
                <a:gd name="T85" fmla="*/ 180522 h 337"/>
                <a:gd name="T86" fmla="*/ 67696 w 336"/>
                <a:gd name="T87" fmla="*/ 160464 h 337"/>
                <a:gd name="T88" fmla="*/ 75217 w 336"/>
                <a:gd name="T89" fmla="*/ 145420 h 337"/>
                <a:gd name="T90" fmla="*/ 40116 w 336"/>
                <a:gd name="T91" fmla="*/ 82739 h 337"/>
                <a:gd name="T92" fmla="*/ 82739 w 336"/>
                <a:gd name="T93" fmla="*/ 40116 h 337"/>
                <a:gd name="T94" fmla="*/ 145420 w 336"/>
                <a:gd name="T95" fmla="*/ 75217 h 337"/>
                <a:gd name="T96" fmla="*/ 160464 w 336"/>
                <a:gd name="T97" fmla="*/ 70203 h 337"/>
                <a:gd name="T98" fmla="*/ 180522 w 336"/>
                <a:gd name="T99" fmla="*/ 0 h 33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36"/>
                <a:gd name="T151" fmla="*/ 0 h 337"/>
                <a:gd name="T152" fmla="*/ 336 w 336"/>
                <a:gd name="T153" fmla="*/ 337 h 33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36" h="337">
                  <a:moveTo>
                    <a:pt x="168" y="112"/>
                  </a:moveTo>
                  <a:lnTo>
                    <a:pt x="146" y="116"/>
                  </a:lnTo>
                  <a:lnTo>
                    <a:pt x="128" y="128"/>
                  </a:lnTo>
                  <a:lnTo>
                    <a:pt x="116" y="146"/>
                  </a:lnTo>
                  <a:lnTo>
                    <a:pt x="112" y="168"/>
                  </a:lnTo>
                  <a:lnTo>
                    <a:pt x="116" y="190"/>
                  </a:lnTo>
                  <a:lnTo>
                    <a:pt x="128" y="208"/>
                  </a:lnTo>
                  <a:lnTo>
                    <a:pt x="146" y="220"/>
                  </a:lnTo>
                  <a:lnTo>
                    <a:pt x="168" y="224"/>
                  </a:lnTo>
                  <a:lnTo>
                    <a:pt x="190" y="220"/>
                  </a:lnTo>
                  <a:lnTo>
                    <a:pt x="208" y="208"/>
                  </a:lnTo>
                  <a:lnTo>
                    <a:pt x="220" y="190"/>
                  </a:lnTo>
                  <a:lnTo>
                    <a:pt x="224" y="168"/>
                  </a:lnTo>
                  <a:lnTo>
                    <a:pt x="220" y="146"/>
                  </a:lnTo>
                  <a:lnTo>
                    <a:pt x="208" y="128"/>
                  </a:lnTo>
                  <a:lnTo>
                    <a:pt x="190" y="116"/>
                  </a:lnTo>
                  <a:lnTo>
                    <a:pt x="168" y="112"/>
                  </a:lnTo>
                  <a:close/>
                  <a:moveTo>
                    <a:pt x="144" y="0"/>
                  </a:moveTo>
                  <a:lnTo>
                    <a:pt x="192" y="0"/>
                  </a:lnTo>
                  <a:lnTo>
                    <a:pt x="208" y="56"/>
                  </a:lnTo>
                  <a:lnTo>
                    <a:pt x="220" y="60"/>
                  </a:lnTo>
                  <a:lnTo>
                    <a:pt x="270" y="32"/>
                  </a:lnTo>
                  <a:lnTo>
                    <a:pt x="304" y="66"/>
                  </a:lnTo>
                  <a:lnTo>
                    <a:pt x="276" y="116"/>
                  </a:lnTo>
                  <a:lnTo>
                    <a:pt x="282" y="128"/>
                  </a:lnTo>
                  <a:lnTo>
                    <a:pt x="336" y="144"/>
                  </a:lnTo>
                  <a:lnTo>
                    <a:pt x="336" y="192"/>
                  </a:lnTo>
                  <a:lnTo>
                    <a:pt x="282" y="208"/>
                  </a:lnTo>
                  <a:lnTo>
                    <a:pt x="276" y="220"/>
                  </a:lnTo>
                  <a:lnTo>
                    <a:pt x="304" y="270"/>
                  </a:lnTo>
                  <a:lnTo>
                    <a:pt x="270" y="305"/>
                  </a:lnTo>
                  <a:lnTo>
                    <a:pt x="220" y="276"/>
                  </a:lnTo>
                  <a:lnTo>
                    <a:pt x="208" y="282"/>
                  </a:lnTo>
                  <a:lnTo>
                    <a:pt x="192" y="337"/>
                  </a:lnTo>
                  <a:lnTo>
                    <a:pt x="144" y="337"/>
                  </a:lnTo>
                  <a:lnTo>
                    <a:pt x="128" y="282"/>
                  </a:lnTo>
                  <a:lnTo>
                    <a:pt x="116" y="276"/>
                  </a:lnTo>
                  <a:lnTo>
                    <a:pt x="66" y="305"/>
                  </a:lnTo>
                  <a:lnTo>
                    <a:pt x="32" y="270"/>
                  </a:lnTo>
                  <a:lnTo>
                    <a:pt x="60" y="220"/>
                  </a:lnTo>
                  <a:lnTo>
                    <a:pt x="54" y="208"/>
                  </a:lnTo>
                  <a:lnTo>
                    <a:pt x="0" y="192"/>
                  </a:lnTo>
                  <a:lnTo>
                    <a:pt x="0" y="144"/>
                  </a:lnTo>
                  <a:lnTo>
                    <a:pt x="54" y="128"/>
                  </a:lnTo>
                  <a:lnTo>
                    <a:pt x="60" y="116"/>
                  </a:lnTo>
                  <a:lnTo>
                    <a:pt x="32" y="66"/>
                  </a:lnTo>
                  <a:lnTo>
                    <a:pt x="66" y="32"/>
                  </a:lnTo>
                  <a:lnTo>
                    <a:pt x="116" y="60"/>
                  </a:lnTo>
                  <a:lnTo>
                    <a:pt x="128" y="56"/>
                  </a:lnTo>
                  <a:lnTo>
                    <a:pt x="144" y="0"/>
                  </a:lnTo>
                  <a:close/>
                </a:path>
              </a:pathLst>
            </a:custGeom>
            <a:solidFill>
              <a:schemeClr val="bg1"/>
            </a:solidFill>
            <a:ln w="0">
              <a:noFill/>
              <a:prstDash val="solid"/>
              <a:round/>
            </a:ln>
          </p:spPr>
          <p:txBody>
            <a:bodyPr/>
            <a:lstStyle/>
            <a:p>
              <a:endParaRPr lang="zh-CN" altLang="en-US"/>
            </a:p>
          </p:txBody>
        </p:sp>
      </p:grpSp>
      <p:grpSp>
        <p:nvGrpSpPr>
          <p:cNvPr id="100" name="组合 99"/>
          <p:cNvGrpSpPr/>
          <p:nvPr/>
        </p:nvGrpSpPr>
        <p:grpSpPr>
          <a:xfrm>
            <a:off x="1101675" y="1406654"/>
            <a:ext cx="867818" cy="867820"/>
            <a:chOff x="5239467" y="254259"/>
            <a:chExt cx="1050060" cy="1050062"/>
          </a:xfrm>
        </p:grpSpPr>
        <p:sp>
          <p:nvSpPr>
            <p:cNvPr id="101" name="椭圆 100"/>
            <p:cNvSpPr/>
            <p:nvPr/>
          </p:nvSpPr>
          <p:spPr>
            <a:xfrm>
              <a:off x="5239467" y="254259"/>
              <a:ext cx="1050060" cy="1050062"/>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grpSp>
          <p:nvGrpSpPr>
            <p:cNvPr id="102" name="组合 101"/>
            <p:cNvGrpSpPr/>
            <p:nvPr/>
          </p:nvGrpSpPr>
          <p:grpSpPr>
            <a:xfrm>
              <a:off x="5385192" y="399985"/>
              <a:ext cx="758610" cy="758610"/>
              <a:chOff x="5385192" y="399985"/>
              <a:chExt cx="758610" cy="758610"/>
            </a:xfrm>
          </p:grpSpPr>
          <p:sp>
            <p:nvSpPr>
              <p:cNvPr id="103" name="椭圆 102"/>
              <p:cNvSpPr/>
              <p:nvPr/>
            </p:nvSpPr>
            <p:spPr>
              <a:xfrm>
                <a:off x="5385192" y="399985"/>
                <a:ext cx="758610" cy="758610"/>
              </a:xfrm>
              <a:prstGeom prst="ellipse">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104" name="Freeform 11"/>
              <p:cNvSpPr>
                <a:spLocks noEditPoints="1"/>
              </p:cNvSpPr>
              <p:nvPr/>
            </p:nvSpPr>
            <p:spPr bwMode="auto">
              <a:xfrm>
                <a:off x="5547078" y="562688"/>
                <a:ext cx="434975" cy="433387"/>
              </a:xfrm>
              <a:custGeom>
                <a:avLst/>
                <a:gdLst>
                  <a:gd name="T0" fmla="*/ 329835 w 384"/>
                  <a:gd name="T1" fmla="*/ 367111 h 383"/>
                  <a:gd name="T2" fmla="*/ 379536 w 384"/>
                  <a:gd name="T3" fmla="*/ 406646 h 383"/>
                  <a:gd name="T4" fmla="*/ 405516 w 384"/>
                  <a:gd name="T5" fmla="*/ 388573 h 383"/>
                  <a:gd name="T6" fmla="*/ 399868 w 384"/>
                  <a:gd name="T7" fmla="*/ 359204 h 383"/>
                  <a:gd name="T8" fmla="*/ 35017 w 384"/>
                  <a:gd name="T9" fmla="*/ 359204 h 383"/>
                  <a:gd name="T10" fmla="*/ 28239 w 384"/>
                  <a:gd name="T11" fmla="*/ 388573 h 383"/>
                  <a:gd name="T12" fmla="*/ 54219 w 384"/>
                  <a:gd name="T13" fmla="*/ 406646 h 383"/>
                  <a:gd name="T14" fmla="*/ 103920 w 384"/>
                  <a:gd name="T15" fmla="*/ 367111 h 383"/>
                  <a:gd name="T16" fmla="*/ 321928 w 384"/>
                  <a:gd name="T17" fmla="*/ 243988 h 383"/>
                  <a:gd name="T18" fmla="*/ 382924 w 384"/>
                  <a:gd name="T19" fmla="*/ 306114 h 383"/>
                  <a:gd name="T20" fmla="*/ 433755 w 384"/>
                  <a:gd name="T21" fmla="*/ 370500 h 383"/>
                  <a:gd name="T22" fmla="*/ 417941 w 384"/>
                  <a:gd name="T23" fmla="*/ 416812 h 383"/>
                  <a:gd name="T24" fmla="*/ 371629 w 384"/>
                  <a:gd name="T25" fmla="*/ 432626 h 383"/>
                  <a:gd name="T26" fmla="*/ 307243 w 384"/>
                  <a:gd name="T27" fmla="*/ 381795 h 383"/>
                  <a:gd name="T28" fmla="*/ 243987 w 384"/>
                  <a:gd name="T29" fmla="*/ 320798 h 383"/>
                  <a:gd name="T30" fmla="*/ 310632 w 384"/>
                  <a:gd name="T31" fmla="*/ 271097 h 383"/>
                  <a:gd name="T32" fmla="*/ 111827 w 384"/>
                  <a:gd name="T33" fmla="*/ 243988 h 383"/>
                  <a:gd name="T34" fmla="*/ 162658 w 384"/>
                  <a:gd name="T35" fmla="*/ 309503 h 383"/>
                  <a:gd name="T36" fmla="*/ 157010 w 384"/>
                  <a:gd name="T37" fmla="*/ 395350 h 383"/>
                  <a:gd name="T38" fmla="*/ 77940 w 384"/>
                  <a:gd name="T39" fmla="*/ 428108 h 383"/>
                  <a:gd name="T40" fmla="*/ 29369 w 384"/>
                  <a:gd name="T41" fmla="*/ 428108 h 383"/>
                  <a:gd name="T42" fmla="*/ 0 w 384"/>
                  <a:gd name="T43" fmla="*/ 387443 h 383"/>
                  <a:gd name="T44" fmla="*/ 14684 w 384"/>
                  <a:gd name="T45" fmla="*/ 341131 h 383"/>
                  <a:gd name="T46" fmla="*/ 29369 w 384"/>
                  <a:gd name="T47" fmla="*/ 243988 h 383"/>
                  <a:gd name="T48" fmla="*/ 360333 w 384"/>
                  <a:gd name="T49" fmla="*/ 33887 h 383"/>
                  <a:gd name="T50" fmla="*/ 368240 w 384"/>
                  <a:gd name="T51" fmla="*/ 102791 h 383"/>
                  <a:gd name="T52" fmla="*/ 406645 w 384"/>
                  <a:gd name="T53" fmla="*/ 54219 h 383"/>
                  <a:gd name="T54" fmla="*/ 389702 w 384"/>
                  <a:gd name="T55" fmla="*/ 28239 h 383"/>
                  <a:gd name="T56" fmla="*/ 42924 w 384"/>
                  <a:gd name="T57" fmla="*/ 28239 h 383"/>
                  <a:gd name="T58" fmla="*/ 27110 w 384"/>
                  <a:gd name="T59" fmla="*/ 54219 h 383"/>
                  <a:gd name="T60" fmla="*/ 64386 w 384"/>
                  <a:gd name="T61" fmla="*/ 102791 h 383"/>
                  <a:gd name="T62" fmla="*/ 72293 w 384"/>
                  <a:gd name="T63" fmla="*/ 33887 h 383"/>
                  <a:gd name="T64" fmla="*/ 371629 w 384"/>
                  <a:gd name="T65" fmla="*/ 0 h 383"/>
                  <a:gd name="T66" fmla="*/ 417941 w 384"/>
                  <a:gd name="T67" fmla="*/ 14684 h 383"/>
                  <a:gd name="T68" fmla="*/ 433755 w 384"/>
                  <a:gd name="T69" fmla="*/ 62126 h 383"/>
                  <a:gd name="T70" fmla="*/ 382924 w 384"/>
                  <a:gd name="T71" fmla="*/ 126512 h 383"/>
                  <a:gd name="T72" fmla="*/ 321928 w 384"/>
                  <a:gd name="T73" fmla="*/ 188638 h 383"/>
                  <a:gd name="T74" fmla="*/ 269967 w 384"/>
                  <a:gd name="T75" fmla="*/ 123123 h 383"/>
                  <a:gd name="T76" fmla="*/ 275615 w 384"/>
                  <a:gd name="T77" fmla="*/ 36146 h 383"/>
                  <a:gd name="T78" fmla="*/ 354685 w 384"/>
                  <a:gd name="T79" fmla="*/ 5648 h 383"/>
                  <a:gd name="T80" fmla="*/ 62126 w 384"/>
                  <a:gd name="T81" fmla="*/ 0 h 383"/>
                  <a:gd name="T82" fmla="*/ 126512 w 384"/>
                  <a:gd name="T83" fmla="*/ 49701 h 383"/>
                  <a:gd name="T84" fmla="*/ 189768 w 384"/>
                  <a:gd name="T85" fmla="*/ 111828 h 383"/>
                  <a:gd name="T86" fmla="*/ 121994 w 384"/>
                  <a:gd name="T87" fmla="*/ 162658 h 383"/>
                  <a:gd name="T88" fmla="*/ 37276 w 384"/>
                  <a:gd name="T89" fmla="*/ 155881 h 383"/>
                  <a:gd name="T90" fmla="*/ 5648 w 384"/>
                  <a:gd name="T91" fmla="*/ 77940 h 383"/>
                  <a:gd name="T92" fmla="*/ 5648 w 384"/>
                  <a:gd name="T93" fmla="*/ 29369 h 383"/>
                  <a:gd name="T94" fmla="*/ 46312 w 384"/>
                  <a:gd name="T95" fmla="*/ 0 h 38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84"/>
                  <a:gd name="T145" fmla="*/ 0 h 383"/>
                  <a:gd name="T146" fmla="*/ 384 w 384"/>
                  <a:gd name="T147" fmla="*/ 383 h 38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ln>
            </p:spPr>
            <p:txBody>
              <a:bodyPr/>
              <a:lstStyle/>
              <a:p>
                <a:endParaRPr lang="zh-CN" altLang="en-US"/>
              </a:p>
            </p:txBody>
          </p:sp>
        </p:grpSp>
      </p:grpSp>
      <p:grpSp>
        <p:nvGrpSpPr>
          <p:cNvPr id="105" name="组合 104"/>
          <p:cNvGrpSpPr/>
          <p:nvPr/>
        </p:nvGrpSpPr>
        <p:grpSpPr>
          <a:xfrm>
            <a:off x="4157465" y="1406654"/>
            <a:ext cx="822515" cy="822515"/>
            <a:chOff x="7827611" y="394036"/>
            <a:chExt cx="1094767" cy="1094767"/>
          </a:xfrm>
        </p:grpSpPr>
        <p:grpSp>
          <p:nvGrpSpPr>
            <p:cNvPr id="106" name="组合 105"/>
            <p:cNvGrpSpPr/>
            <p:nvPr/>
          </p:nvGrpSpPr>
          <p:grpSpPr>
            <a:xfrm>
              <a:off x="7827611" y="394036"/>
              <a:ext cx="1094767" cy="1094767"/>
              <a:chOff x="7827611" y="394036"/>
              <a:chExt cx="1094767" cy="1094767"/>
            </a:xfrm>
          </p:grpSpPr>
          <p:sp>
            <p:nvSpPr>
              <p:cNvPr id="108" name="椭圆 107"/>
              <p:cNvSpPr/>
              <p:nvPr/>
            </p:nvSpPr>
            <p:spPr>
              <a:xfrm>
                <a:off x="7827611" y="394036"/>
                <a:ext cx="1094767" cy="109476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109" name="椭圆 108"/>
              <p:cNvSpPr/>
              <p:nvPr/>
            </p:nvSpPr>
            <p:spPr>
              <a:xfrm>
                <a:off x="7979540" y="545965"/>
                <a:ext cx="790908" cy="790908"/>
              </a:xfrm>
              <a:prstGeom prst="ellipse">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grpSp>
        <p:sp>
          <p:nvSpPr>
            <p:cNvPr id="107" name="Freeform 26"/>
            <p:cNvSpPr>
              <a:spLocks noEditPoints="1"/>
            </p:cNvSpPr>
            <p:nvPr/>
          </p:nvSpPr>
          <p:spPr bwMode="auto">
            <a:xfrm>
              <a:off x="8158516" y="724613"/>
              <a:ext cx="433387" cy="433387"/>
            </a:xfrm>
            <a:custGeom>
              <a:avLst/>
              <a:gdLst>
                <a:gd name="T0" fmla="*/ 189768 w 384"/>
                <a:gd name="T1" fmla="*/ 54219 h 384"/>
                <a:gd name="T2" fmla="*/ 189768 w 384"/>
                <a:gd name="T3" fmla="*/ 205582 h 384"/>
                <a:gd name="T4" fmla="*/ 62126 w 384"/>
                <a:gd name="T5" fmla="*/ 333223 h 384"/>
                <a:gd name="T6" fmla="*/ 55349 w 384"/>
                <a:gd name="T7" fmla="*/ 345649 h 384"/>
                <a:gd name="T8" fmla="*/ 55349 w 384"/>
                <a:gd name="T9" fmla="*/ 359203 h 384"/>
                <a:gd name="T10" fmla="*/ 62126 w 384"/>
                <a:gd name="T11" fmla="*/ 371629 h 384"/>
                <a:gd name="T12" fmla="*/ 67774 w 384"/>
                <a:gd name="T13" fmla="*/ 376147 h 384"/>
                <a:gd name="T14" fmla="*/ 73422 w 384"/>
                <a:gd name="T15" fmla="*/ 378406 h 384"/>
                <a:gd name="T16" fmla="*/ 77940 w 384"/>
                <a:gd name="T17" fmla="*/ 379536 h 384"/>
                <a:gd name="T18" fmla="*/ 82459 w 384"/>
                <a:gd name="T19" fmla="*/ 379536 h 384"/>
                <a:gd name="T20" fmla="*/ 352426 w 384"/>
                <a:gd name="T21" fmla="*/ 379536 h 384"/>
                <a:gd name="T22" fmla="*/ 356944 w 384"/>
                <a:gd name="T23" fmla="*/ 379536 h 384"/>
                <a:gd name="T24" fmla="*/ 361463 w 384"/>
                <a:gd name="T25" fmla="*/ 378406 h 384"/>
                <a:gd name="T26" fmla="*/ 367110 w 384"/>
                <a:gd name="T27" fmla="*/ 376147 h 384"/>
                <a:gd name="T28" fmla="*/ 371629 w 384"/>
                <a:gd name="T29" fmla="*/ 371629 h 384"/>
                <a:gd name="T30" fmla="*/ 376147 w 384"/>
                <a:gd name="T31" fmla="*/ 367110 h 384"/>
                <a:gd name="T32" fmla="*/ 378406 w 384"/>
                <a:gd name="T33" fmla="*/ 361463 h 384"/>
                <a:gd name="T34" fmla="*/ 378406 w 384"/>
                <a:gd name="T35" fmla="*/ 356944 h 384"/>
                <a:gd name="T36" fmla="*/ 380665 w 384"/>
                <a:gd name="T37" fmla="*/ 352426 h 384"/>
                <a:gd name="T38" fmla="*/ 378406 w 384"/>
                <a:gd name="T39" fmla="*/ 349037 h 384"/>
                <a:gd name="T40" fmla="*/ 378406 w 384"/>
                <a:gd name="T41" fmla="*/ 343389 h 384"/>
                <a:gd name="T42" fmla="*/ 376147 w 384"/>
                <a:gd name="T43" fmla="*/ 338871 h 384"/>
                <a:gd name="T44" fmla="*/ 371629 w 384"/>
                <a:gd name="T45" fmla="*/ 333223 h 384"/>
                <a:gd name="T46" fmla="*/ 243987 w 384"/>
                <a:gd name="T47" fmla="*/ 205582 h 384"/>
                <a:gd name="T48" fmla="*/ 243987 w 384"/>
                <a:gd name="T49" fmla="*/ 54219 h 384"/>
                <a:gd name="T50" fmla="*/ 189768 w 384"/>
                <a:gd name="T51" fmla="*/ 54219 h 384"/>
                <a:gd name="T52" fmla="*/ 135548 w 384"/>
                <a:gd name="T53" fmla="*/ 0 h 384"/>
                <a:gd name="T54" fmla="*/ 299336 w 384"/>
                <a:gd name="T55" fmla="*/ 0 h 384"/>
                <a:gd name="T56" fmla="*/ 311761 w 384"/>
                <a:gd name="T57" fmla="*/ 3389 h 384"/>
                <a:gd name="T58" fmla="*/ 321928 w 384"/>
                <a:gd name="T59" fmla="*/ 13555 h 384"/>
                <a:gd name="T60" fmla="*/ 325316 w 384"/>
                <a:gd name="T61" fmla="*/ 27110 h 384"/>
                <a:gd name="T62" fmla="*/ 321928 w 384"/>
                <a:gd name="T63" fmla="*/ 41794 h 384"/>
                <a:gd name="T64" fmla="*/ 311761 w 384"/>
                <a:gd name="T65" fmla="*/ 51960 h 384"/>
                <a:gd name="T66" fmla="*/ 299336 w 384"/>
                <a:gd name="T67" fmla="*/ 54219 h 384"/>
                <a:gd name="T68" fmla="*/ 299336 w 384"/>
                <a:gd name="T69" fmla="*/ 184120 h 384"/>
                <a:gd name="T70" fmla="*/ 411164 w 384"/>
                <a:gd name="T71" fmla="*/ 295947 h 384"/>
                <a:gd name="T72" fmla="*/ 423589 w 384"/>
                <a:gd name="T73" fmla="*/ 312891 h 384"/>
                <a:gd name="T74" fmla="*/ 431496 w 384"/>
                <a:gd name="T75" fmla="*/ 332094 h 384"/>
                <a:gd name="T76" fmla="*/ 433755 w 384"/>
                <a:gd name="T77" fmla="*/ 352426 h 384"/>
                <a:gd name="T78" fmla="*/ 431496 w 384"/>
                <a:gd name="T79" fmla="*/ 372758 h 384"/>
                <a:gd name="T80" fmla="*/ 423589 w 384"/>
                <a:gd name="T81" fmla="*/ 393090 h 384"/>
                <a:gd name="T82" fmla="*/ 411164 w 384"/>
                <a:gd name="T83" fmla="*/ 411164 h 384"/>
                <a:gd name="T84" fmla="*/ 393090 w 384"/>
                <a:gd name="T85" fmla="*/ 423589 h 384"/>
                <a:gd name="T86" fmla="*/ 372758 w 384"/>
                <a:gd name="T87" fmla="*/ 431496 h 384"/>
                <a:gd name="T88" fmla="*/ 352426 w 384"/>
                <a:gd name="T89" fmla="*/ 433755 h 384"/>
                <a:gd name="T90" fmla="*/ 82459 w 384"/>
                <a:gd name="T91" fmla="*/ 433755 h 384"/>
                <a:gd name="T92" fmla="*/ 59867 w 384"/>
                <a:gd name="T93" fmla="*/ 431496 h 384"/>
                <a:gd name="T94" fmla="*/ 41794 w 384"/>
                <a:gd name="T95" fmla="*/ 423589 h 384"/>
                <a:gd name="T96" fmla="*/ 23721 w 384"/>
                <a:gd name="T97" fmla="*/ 411164 h 384"/>
                <a:gd name="T98" fmla="*/ 10166 w 384"/>
                <a:gd name="T99" fmla="*/ 393090 h 384"/>
                <a:gd name="T100" fmla="*/ 2259 w 384"/>
                <a:gd name="T101" fmla="*/ 372758 h 384"/>
                <a:gd name="T102" fmla="*/ 0 w 384"/>
                <a:gd name="T103" fmla="*/ 352426 h 384"/>
                <a:gd name="T104" fmla="*/ 2259 w 384"/>
                <a:gd name="T105" fmla="*/ 332094 h 384"/>
                <a:gd name="T106" fmla="*/ 10166 w 384"/>
                <a:gd name="T107" fmla="*/ 312891 h 384"/>
                <a:gd name="T108" fmla="*/ 23721 w 384"/>
                <a:gd name="T109" fmla="*/ 295947 h 384"/>
                <a:gd name="T110" fmla="*/ 135548 w 384"/>
                <a:gd name="T111" fmla="*/ 184120 h 384"/>
                <a:gd name="T112" fmla="*/ 135548 w 384"/>
                <a:gd name="T113" fmla="*/ 54219 h 384"/>
                <a:gd name="T114" fmla="*/ 120864 w 384"/>
                <a:gd name="T115" fmla="*/ 51960 h 384"/>
                <a:gd name="T116" fmla="*/ 112957 w 384"/>
                <a:gd name="T117" fmla="*/ 41794 h 384"/>
                <a:gd name="T118" fmla="*/ 108439 w 384"/>
                <a:gd name="T119" fmla="*/ 27110 h 384"/>
                <a:gd name="T120" fmla="*/ 112957 w 384"/>
                <a:gd name="T121" fmla="*/ 13555 h 384"/>
                <a:gd name="T122" fmla="*/ 120864 w 384"/>
                <a:gd name="T123" fmla="*/ 3389 h 384"/>
                <a:gd name="T124" fmla="*/ 135548 w 384"/>
                <a:gd name="T125" fmla="*/ 0 h 38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4"/>
                <a:gd name="T190" fmla="*/ 0 h 384"/>
                <a:gd name="T191" fmla="*/ 384 w 384"/>
                <a:gd name="T192" fmla="*/ 384 h 38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4" h="384">
                  <a:moveTo>
                    <a:pt x="168" y="48"/>
                  </a:moveTo>
                  <a:lnTo>
                    <a:pt x="168" y="182"/>
                  </a:lnTo>
                  <a:lnTo>
                    <a:pt x="55" y="295"/>
                  </a:lnTo>
                  <a:lnTo>
                    <a:pt x="49" y="306"/>
                  </a:lnTo>
                  <a:lnTo>
                    <a:pt x="49" y="318"/>
                  </a:lnTo>
                  <a:lnTo>
                    <a:pt x="55" y="329"/>
                  </a:lnTo>
                  <a:lnTo>
                    <a:pt x="60" y="333"/>
                  </a:lnTo>
                  <a:lnTo>
                    <a:pt x="65" y="335"/>
                  </a:lnTo>
                  <a:lnTo>
                    <a:pt x="69" y="336"/>
                  </a:lnTo>
                  <a:lnTo>
                    <a:pt x="73" y="336"/>
                  </a:lnTo>
                  <a:lnTo>
                    <a:pt x="312" y="336"/>
                  </a:lnTo>
                  <a:lnTo>
                    <a:pt x="316" y="336"/>
                  </a:lnTo>
                  <a:lnTo>
                    <a:pt x="320" y="335"/>
                  </a:lnTo>
                  <a:lnTo>
                    <a:pt x="325" y="333"/>
                  </a:lnTo>
                  <a:lnTo>
                    <a:pt x="329" y="329"/>
                  </a:lnTo>
                  <a:lnTo>
                    <a:pt x="333" y="325"/>
                  </a:lnTo>
                  <a:lnTo>
                    <a:pt x="335" y="320"/>
                  </a:lnTo>
                  <a:lnTo>
                    <a:pt x="335" y="316"/>
                  </a:lnTo>
                  <a:lnTo>
                    <a:pt x="337" y="312"/>
                  </a:lnTo>
                  <a:lnTo>
                    <a:pt x="335" y="309"/>
                  </a:lnTo>
                  <a:lnTo>
                    <a:pt x="335" y="304"/>
                  </a:lnTo>
                  <a:lnTo>
                    <a:pt x="333" y="300"/>
                  </a:lnTo>
                  <a:lnTo>
                    <a:pt x="329" y="295"/>
                  </a:lnTo>
                  <a:lnTo>
                    <a:pt x="216" y="182"/>
                  </a:lnTo>
                  <a:lnTo>
                    <a:pt x="216" y="48"/>
                  </a:lnTo>
                  <a:lnTo>
                    <a:pt x="168" y="48"/>
                  </a:lnTo>
                  <a:close/>
                  <a:moveTo>
                    <a:pt x="120" y="0"/>
                  </a:moveTo>
                  <a:lnTo>
                    <a:pt x="265" y="0"/>
                  </a:lnTo>
                  <a:lnTo>
                    <a:pt x="276" y="3"/>
                  </a:lnTo>
                  <a:lnTo>
                    <a:pt x="285" y="12"/>
                  </a:lnTo>
                  <a:lnTo>
                    <a:pt x="288" y="24"/>
                  </a:lnTo>
                  <a:lnTo>
                    <a:pt x="285" y="37"/>
                  </a:lnTo>
                  <a:lnTo>
                    <a:pt x="276" y="46"/>
                  </a:lnTo>
                  <a:lnTo>
                    <a:pt x="265" y="48"/>
                  </a:lnTo>
                  <a:lnTo>
                    <a:pt x="265" y="163"/>
                  </a:lnTo>
                  <a:lnTo>
                    <a:pt x="364" y="262"/>
                  </a:lnTo>
                  <a:lnTo>
                    <a:pt x="375" y="277"/>
                  </a:lnTo>
                  <a:lnTo>
                    <a:pt x="382" y="294"/>
                  </a:lnTo>
                  <a:lnTo>
                    <a:pt x="384" y="312"/>
                  </a:lnTo>
                  <a:lnTo>
                    <a:pt x="382" y="330"/>
                  </a:lnTo>
                  <a:lnTo>
                    <a:pt x="375" y="348"/>
                  </a:lnTo>
                  <a:lnTo>
                    <a:pt x="364" y="364"/>
                  </a:lnTo>
                  <a:lnTo>
                    <a:pt x="348" y="375"/>
                  </a:lnTo>
                  <a:lnTo>
                    <a:pt x="330" y="382"/>
                  </a:lnTo>
                  <a:lnTo>
                    <a:pt x="312" y="384"/>
                  </a:lnTo>
                  <a:lnTo>
                    <a:pt x="73" y="384"/>
                  </a:lnTo>
                  <a:lnTo>
                    <a:pt x="53" y="382"/>
                  </a:lnTo>
                  <a:lnTo>
                    <a:pt x="37" y="375"/>
                  </a:lnTo>
                  <a:lnTo>
                    <a:pt x="21" y="364"/>
                  </a:lnTo>
                  <a:lnTo>
                    <a:pt x="9" y="348"/>
                  </a:lnTo>
                  <a:lnTo>
                    <a:pt x="2" y="330"/>
                  </a:lnTo>
                  <a:lnTo>
                    <a:pt x="0" y="312"/>
                  </a:lnTo>
                  <a:lnTo>
                    <a:pt x="2" y="294"/>
                  </a:lnTo>
                  <a:lnTo>
                    <a:pt x="9" y="277"/>
                  </a:lnTo>
                  <a:lnTo>
                    <a:pt x="21" y="262"/>
                  </a:lnTo>
                  <a:lnTo>
                    <a:pt x="120" y="163"/>
                  </a:lnTo>
                  <a:lnTo>
                    <a:pt x="120" y="48"/>
                  </a:lnTo>
                  <a:lnTo>
                    <a:pt x="107" y="46"/>
                  </a:lnTo>
                  <a:lnTo>
                    <a:pt x="100" y="37"/>
                  </a:lnTo>
                  <a:lnTo>
                    <a:pt x="96" y="24"/>
                  </a:lnTo>
                  <a:lnTo>
                    <a:pt x="100" y="12"/>
                  </a:lnTo>
                  <a:lnTo>
                    <a:pt x="107" y="3"/>
                  </a:lnTo>
                  <a:lnTo>
                    <a:pt x="120" y="0"/>
                  </a:lnTo>
                  <a:close/>
                </a:path>
              </a:pathLst>
            </a:custGeom>
            <a:solidFill>
              <a:schemeClr val="bg1"/>
            </a:solidFill>
            <a:ln w="0">
              <a:noFill/>
              <a:prstDash val="solid"/>
              <a:round/>
            </a:ln>
          </p:spPr>
          <p:txBody>
            <a:bodyPr/>
            <a:lstStyle/>
            <a:p>
              <a:endParaRPr lang="zh-CN" altLang="en-US"/>
            </a:p>
          </p:txBody>
        </p:sp>
      </p:grpSp>
      <p:pic>
        <p:nvPicPr>
          <p:cNvPr id="2" name="图片 1" descr="长江小学校标（透明）"/>
          <p:cNvPicPr>
            <a:picLocks noChangeAspect="1"/>
          </p:cNvPicPr>
          <p:nvPr/>
        </p:nvPicPr>
        <p:blipFill>
          <a:blip r:embed="rId1"/>
          <a:stretch>
            <a:fillRect/>
          </a:stretch>
        </p:blipFill>
        <p:spPr>
          <a:xfrm>
            <a:off x="8394065" y="60960"/>
            <a:ext cx="644525" cy="682625"/>
          </a:xfrm>
          <a:prstGeom prst="rect">
            <a:avLst/>
          </a:prstGeom>
        </p:spPr>
      </p:pic>
      <p:sp>
        <p:nvSpPr>
          <p:cNvPr id="6" name="Rectangle 42"/>
          <p:cNvSpPr/>
          <p:nvPr>
            <p:custDataLst>
              <p:tags r:id="rId2"/>
            </p:custDataLst>
          </p:nvPr>
        </p:nvSpPr>
        <p:spPr>
          <a:xfrm>
            <a:off x="467360" y="699770"/>
            <a:ext cx="7218680" cy="912495"/>
          </a:xfrm>
          <a:prstGeom prst="rect">
            <a:avLst/>
          </a:prstGeom>
          <a:noFill/>
          <a:ln w="12700" cap="flat" cmpd="sng" algn="ctr">
            <a:noFill/>
            <a:prstDash val="solid"/>
          </a:ln>
          <a:effectLst/>
        </p:spPr>
        <p:txBody>
          <a:bodyPr tIns="0" bIns="0"/>
          <a:p>
            <a:pPr indent="457200" algn="just" fontAlgn="auto">
              <a:lnSpc>
                <a:spcPct val="130000"/>
              </a:lnSpc>
              <a:spcBef>
                <a:spcPts val="0"/>
              </a:spcBef>
              <a:spcAft>
                <a:spcPts val="0"/>
              </a:spcAft>
              <a:defRPr/>
            </a:pP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针对国外关于跨学科学习的相关研究，本研究按照跨学科学习的价值和意义研究以及跨学科学习的设计与实施研究两个方面进行了梳理。</a:t>
            </a:r>
            <a:endPar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6"/>
          <p:cNvSpPr txBox="1"/>
          <p:nvPr/>
        </p:nvSpPr>
        <p:spPr>
          <a:xfrm>
            <a:off x="3420110" y="267335"/>
            <a:ext cx="2541905" cy="400050"/>
          </a:xfrm>
          <a:prstGeom prst="rect">
            <a:avLst/>
          </a:prstGeom>
        </p:spPr>
        <p:txBody>
          <a:bodyPr>
            <a:noAutofit/>
          </a:bodyPr>
          <a:p>
            <a:pPr marL="0" indent="0" algn="just" defTabSz="266700">
              <a:spcBef>
                <a:spcPct val="0"/>
              </a:spcBef>
              <a:spcAft>
                <a:spcPct val="0"/>
              </a:spcAft>
            </a:pPr>
            <a:r>
              <a:rPr lang="zh-CN" altLang="en-US" sz="2000" b="1">
                <a:latin typeface="宋体" panose="02010600030101010101" pitchFamily="2" charset="-122"/>
                <a:ea typeface="宋体" panose="02010600030101010101" pitchFamily="2" charset="-122"/>
              </a:rPr>
              <a:t>跨学科学习方面</a:t>
            </a:r>
            <a:endParaRPr lang="zh-CN" altLang="en-US" sz="2000" b="1">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94"/>
                                        </p:tgtEl>
                                        <p:attrNameLst>
                                          <p:attrName>style.visibility</p:attrName>
                                        </p:attrNameLst>
                                      </p:cBhvr>
                                      <p:to>
                                        <p:strVal val="visible"/>
                                      </p:to>
                                    </p:set>
                                    <p:animEffect transition="in" filter="wipe(down)">
                                      <p:cBhvr>
                                        <p:cTn id="13" dur="500"/>
                                        <p:tgtEl>
                                          <p:spTgt spid="94"/>
                                        </p:tgtEl>
                                      </p:cBhvr>
                                    </p:animEffect>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fade">
                                      <p:cBhvr>
                                        <p:cTn id="22" dur="500"/>
                                        <p:tgtEl>
                                          <p:spTgt spid="100"/>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05"/>
                                        </p:tgtEl>
                                        <p:attrNameLst>
                                          <p:attrName>style.visibility</p:attrName>
                                        </p:attrNameLst>
                                      </p:cBhvr>
                                      <p:to>
                                        <p:strVal val="visible"/>
                                      </p:to>
                                    </p:set>
                                    <p:animEffect transition="in" filter="fade">
                                      <p:cBhvr>
                                        <p:cTn id="26" dur="500"/>
                                        <p:tgtEl>
                                          <p:spTgt spid="105"/>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96"/>
                                        </p:tgtEl>
                                        <p:attrNameLst>
                                          <p:attrName>style.visibility</p:attrName>
                                        </p:attrNameLst>
                                      </p:cBhvr>
                                      <p:to>
                                        <p:strVal val="visible"/>
                                      </p:to>
                                    </p:set>
                                    <p:animEffect transition="in" filter="fade">
                                      <p:cBhvr>
                                        <p:cTn id="30" dur="500"/>
                                        <p:tgtEl>
                                          <p:spTgt spid="96"/>
                                        </p:tgtEl>
                                      </p:cBhvr>
                                    </p:animEffect>
                                  </p:childTnLst>
                                </p:cTn>
                              </p:par>
                            </p:childTnLst>
                          </p:cTn>
                        </p:par>
                        <p:par>
                          <p:cTn id="31" fill="hold">
                            <p:stCondLst>
                              <p:cond delay="3000"/>
                            </p:stCondLst>
                            <p:childTnLst>
                              <p:par>
                                <p:cTn id="32" presetID="2" presetClass="entr" presetSubtype="4" fill="hold" grpId="0"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ppt_x"/>
                                          </p:val>
                                        </p:tav>
                                        <p:tav tm="100000">
                                          <p:val>
                                            <p:strVal val="#ppt_x"/>
                                          </p:val>
                                        </p:tav>
                                      </p:tavLst>
                                    </p:anim>
                                    <p:anim calcmode="lin" valueType="num">
                                      <p:cBhvr additive="base">
                                        <p:cTn id="35"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bldLvl="0" animBg="1"/>
      <p:bldP spid="95" grpId="0" bldLvl="0" animBg="1"/>
      <p:bldP spid="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 y="0"/>
            <a:ext cx="2771798" cy="390525"/>
            <a:chOff x="2" y="0"/>
            <a:chExt cx="2771798" cy="390525"/>
          </a:xfrm>
        </p:grpSpPr>
        <p:sp>
          <p:nvSpPr>
            <p:cNvPr id="4"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5" name="矩形 4"/>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国内外相关研究现状</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94" name="矩形 93"/>
          <p:cNvSpPr/>
          <p:nvPr/>
        </p:nvSpPr>
        <p:spPr>
          <a:xfrm>
            <a:off x="0" y="2350135"/>
            <a:ext cx="9144000" cy="272097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95" name="Rectangle 42"/>
          <p:cNvSpPr/>
          <p:nvPr/>
        </p:nvSpPr>
        <p:spPr>
          <a:xfrm>
            <a:off x="252095" y="2715895"/>
            <a:ext cx="8792845" cy="2142490"/>
          </a:xfrm>
          <a:prstGeom prst="rect">
            <a:avLst/>
          </a:prstGeom>
          <a:noFill/>
          <a:ln w="12700" cap="flat" cmpd="sng" algn="ctr">
            <a:noFill/>
            <a:prstDash val="solid"/>
          </a:ln>
          <a:effectLst/>
        </p:spPr>
        <p:txBody>
          <a:bodyPr tIns="0" bIns="0"/>
          <a:lstStyle/>
          <a:p>
            <a:pPr indent="457200" algn="just" fontAlgn="auto">
              <a:lnSpc>
                <a:spcPct val="130000"/>
              </a:lnSpc>
              <a:spcBef>
                <a:spcPts val="0"/>
              </a:spcBef>
              <a:spcAft>
                <a:spcPts val="0"/>
              </a:spcAft>
              <a:defRPr/>
            </a:pPr>
            <a:r>
              <a:rPr lang="zh-CN" altLang="en-US" sz="16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在跨学科学习的设计与实施研究方面，国内学者指出信息科技跨学科学习的基本要素包括以解决问题为导向、注重高阶任务设计、围绕跨学科学习发生过程设计学习活动以及强调素养导向的学习评价。</a:t>
            </a:r>
            <a:endParaRPr lang="zh-CN" altLang="en-US" sz="16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indent="457200" algn="just" fontAlgn="auto">
              <a:lnSpc>
                <a:spcPct val="130000"/>
              </a:lnSpc>
              <a:spcBef>
                <a:spcPts val="0"/>
              </a:spcBef>
              <a:spcAft>
                <a:spcPts val="0"/>
              </a:spcAft>
              <a:defRPr/>
            </a:pPr>
            <a:r>
              <a:rPr lang="zh-CN" altLang="en-US" sz="16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在基础教育跨学科学习研究方面，我国有学者提出，以多学科视角的跨学科学习为基础的研究，为我国教育研究提供了新的创新发展道路，同时也为中小学教育实践提供了有力的支撑。</a:t>
            </a:r>
            <a:endParaRPr lang="zh-CN" altLang="en-US" sz="16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96" name="组合 4"/>
          <p:cNvGrpSpPr/>
          <p:nvPr/>
        </p:nvGrpSpPr>
        <p:grpSpPr bwMode="auto">
          <a:xfrm>
            <a:off x="7167952" y="1837184"/>
            <a:ext cx="830128" cy="830128"/>
            <a:chOff x="3747310" y="1313291"/>
            <a:chExt cx="1105226" cy="1105227"/>
          </a:xfrm>
        </p:grpSpPr>
        <p:sp>
          <p:nvSpPr>
            <p:cNvPr id="97" name="椭圆 96"/>
            <p:cNvSpPr/>
            <p:nvPr/>
          </p:nvSpPr>
          <p:spPr>
            <a:xfrm>
              <a:off x="3747310" y="1313291"/>
              <a:ext cx="1105226" cy="110522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98" name="椭圆 97"/>
            <p:cNvSpPr/>
            <p:nvPr/>
          </p:nvSpPr>
          <p:spPr>
            <a:xfrm>
              <a:off x="3900691" y="1466672"/>
              <a:ext cx="798464" cy="798464"/>
            </a:xfrm>
            <a:prstGeom prst="ellipse">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99" name="Freeform 35"/>
            <p:cNvSpPr>
              <a:spLocks noEditPoints="1"/>
            </p:cNvSpPr>
            <p:nvPr/>
          </p:nvSpPr>
          <p:spPr bwMode="auto">
            <a:xfrm>
              <a:off x="4089315" y="1654669"/>
              <a:ext cx="421217" cy="422471"/>
            </a:xfrm>
            <a:custGeom>
              <a:avLst/>
              <a:gdLst>
                <a:gd name="T0" fmla="*/ 210609 w 336"/>
                <a:gd name="T1" fmla="*/ 140406 h 337"/>
                <a:gd name="T2" fmla="*/ 183029 w 336"/>
                <a:gd name="T3" fmla="*/ 145420 h 337"/>
                <a:gd name="T4" fmla="*/ 160464 w 336"/>
                <a:gd name="T5" fmla="*/ 160464 h 337"/>
                <a:gd name="T6" fmla="*/ 145420 w 336"/>
                <a:gd name="T7" fmla="*/ 183029 h 337"/>
                <a:gd name="T8" fmla="*/ 140406 w 336"/>
                <a:gd name="T9" fmla="*/ 210609 h 337"/>
                <a:gd name="T10" fmla="*/ 145420 w 336"/>
                <a:gd name="T11" fmla="*/ 238188 h 337"/>
                <a:gd name="T12" fmla="*/ 160464 w 336"/>
                <a:gd name="T13" fmla="*/ 260754 h 337"/>
                <a:gd name="T14" fmla="*/ 183029 w 336"/>
                <a:gd name="T15" fmla="*/ 275797 h 337"/>
                <a:gd name="T16" fmla="*/ 210609 w 336"/>
                <a:gd name="T17" fmla="*/ 280812 h 337"/>
                <a:gd name="T18" fmla="*/ 238188 w 336"/>
                <a:gd name="T19" fmla="*/ 275797 h 337"/>
                <a:gd name="T20" fmla="*/ 260753 w 336"/>
                <a:gd name="T21" fmla="*/ 260754 h 337"/>
                <a:gd name="T22" fmla="*/ 275797 w 336"/>
                <a:gd name="T23" fmla="*/ 238188 h 337"/>
                <a:gd name="T24" fmla="*/ 280811 w 336"/>
                <a:gd name="T25" fmla="*/ 210609 h 337"/>
                <a:gd name="T26" fmla="*/ 275797 w 336"/>
                <a:gd name="T27" fmla="*/ 183029 h 337"/>
                <a:gd name="T28" fmla="*/ 260753 w 336"/>
                <a:gd name="T29" fmla="*/ 160464 h 337"/>
                <a:gd name="T30" fmla="*/ 238188 w 336"/>
                <a:gd name="T31" fmla="*/ 145420 h 337"/>
                <a:gd name="T32" fmla="*/ 210609 w 336"/>
                <a:gd name="T33" fmla="*/ 140406 h 337"/>
                <a:gd name="T34" fmla="*/ 180522 w 336"/>
                <a:gd name="T35" fmla="*/ 0 h 337"/>
                <a:gd name="T36" fmla="*/ 240695 w 336"/>
                <a:gd name="T37" fmla="*/ 0 h 337"/>
                <a:gd name="T38" fmla="*/ 260753 w 336"/>
                <a:gd name="T39" fmla="*/ 70203 h 337"/>
                <a:gd name="T40" fmla="*/ 275797 w 336"/>
                <a:gd name="T41" fmla="*/ 75217 h 337"/>
                <a:gd name="T42" fmla="*/ 338478 w 336"/>
                <a:gd name="T43" fmla="*/ 40116 h 337"/>
                <a:gd name="T44" fmla="*/ 381101 w 336"/>
                <a:gd name="T45" fmla="*/ 82739 h 337"/>
                <a:gd name="T46" fmla="*/ 346000 w 336"/>
                <a:gd name="T47" fmla="*/ 145420 h 337"/>
                <a:gd name="T48" fmla="*/ 353521 w 336"/>
                <a:gd name="T49" fmla="*/ 160464 h 337"/>
                <a:gd name="T50" fmla="*/ 421217 w 336"/>
                <a:gd name="T51" fmla="*/ 180522 h 337"/>
                <a:gd name="T52" fmla="*/ 421217 w 336"/>
                <a:gd name="T53" fmla="*/ 240696 h 337"/>
                <a:gd name="T54" fmla="*/ 353521 w 336"/>
                <a:gd name="T55" fmla="*/ 260754 h 337"/>
                <a:gd name="T56" fmla="*/ 346000 w 336"/>
                <a:gd name="T57" fmla="*/ 275797 h 337"/>
                <a:gd name="T58" fmla="*/ 381101 w 336"/>
                <a:gd name="T59" fmla="*/ 338478 h 337"/>
                <a:gd name="T60" fmla="*/ 338478 w 336"/>
                <a:gd name="T61" fmla="*/ 382355 h 337"/>
                <a:gd name="T62" fmla="*/ 275797 w 336"/>
                <a:gd name="T63" fmla="*/ 346000 h 337"/>
                <a:gd name="T64" fmla="*/ 260753 w 336"/>
                <a:gd name="T65" fmla="*/ 353522 h 337"/>
                <a:gd name="T66" fmla="*/ 240695 w 336"/>
                <a:gd name="T67" fmla="*/ 422471 h 337"/>
                <a:gd name="T68" fmla="*/ 180522 w 336"/>
                <a:gd name="T69" fmla="*/ 422471 h 337"/>
                <a:gd name="T70" fmla="*/ 160464 w 336"/>
                <a:gd name="T71" fmla="*/ 353522 h 337"/>
                <a:gd name="T72" fmla="*/ 145420 w 336"/>
                <a:gd name="T73" fmla="*/ 346000 h 337"/>
                <a:gd name="T74" fmla="*/ 82739 w 336"/>
                <a:gd name="T75" fmla="*/ 382355 h 337"/>
                <a:gd name="T76" fmla="*/ 40116 w 336"/>
                <a:gd name="T77" fmla="*/ 338478 h 337"/>
                <a:gd name="T78" fmla="*/ 75217 w 336"/>
                <a:gd name="T79" fmla="*/ 275797 h 337"/>
                <a:gd name="T80" fmla="*/ 67696 w 336"/>
                <a:gd name="T81" fmla="*/ 260754 h 337"/>
                <a:gd name="T82" fmla="*/ 0 w 336"/>
                <a:gd name="T83" fmla="*/ 240696 h 337"/>
                <a:gd name="T84" fmla="*/ 0 w 336"/>
                <a:gd name="T85" fmla="*/ 180522 h 337"/>
                <a:gd name="T86" fmla="*/ 67696 w 336"/>
                <a:gd name="T87" fmla="*/ 160464 h 337"/>
                <a:gd name="T88" fmla="*/ 75217 w 336"/>
                <a:gd name="T89" fmla="*/ 145420 h 337"/>
                <a:gd name="T90" fmla="*/ 40116 w 336"/>
                <a:gd name="T91" fmla="*/ 82739 h 337"/>
                <a:gd name="T92" fmla="*/ 82739 w 336"/>
                <a:gd name="T93" fmla="*/ 40116 h 337"/>
                <a:gd name="T94" fmla="*/ 145420 w 336"/>
                <a:gd name="T95" fmla="*/ 75217 h 337"/>
                <a:gd name="T96" fmla="*/ 160464 w 336"/>
                <a:gd name="T97" fmla="*/ 70203 h 337"/>
                <a:gd name="T98" fmla="*/ 180522 w 336"/>
                <a:gd name="T99" fmla="*/ 0 h 33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36"/>
                <a:gd name="T151" fmla="*/ 0 h 337"/>
                <a:gd name="T152" fmla="*/ 336 w 336"/>
                <a:gd name="T153" fmla="*/ 337 h 33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36" h="337">
                  <a:moveTo>
                    <a:pt x="168" y="112"/>
                  </a:moveTo>
                  <a:lnTo>
                    <a:pt x="146" y="116"/>
                  </a:lnTo>
                  <a:lnTo>
                    <a:pt x="128" y="128"/>
                  </a:lnTo>
                  <a:lnTo>
                    <a:pt x="116" y="146"/>
                  </a:lnTo>
                  <a:lnTo>
                    <a:pt x="112" y="168"/>
                  </a:lnTo>
                  <a:lnTo>
                    <a:pt x="116" y="190"/>
                  </a:lnTo>
                  <a:lnTo>
                    <a:pt x="128" y="208"/>
                  </a:lnTo>
                  <a:lnTo>
                    <a:pt x="146" y="220"/>
                  </a:lnTo>
                  <a:lnTo>
                    <a:pt x="168" y="224"/>
                  </a:lnTo>
                  <a:lnTo>
                    <a:pt x="190" y="220"/>
                  </a:lnTo>
                  <a:lnTo>
                    <a:pt x="208" y="208"/>
                  </a:lnTo>
                  <a:lnTo>
                    <a:pt x="220" y="190"/>
                  </a:lnTo>
                  <a:lnTo>
                    <a:pt x="224" y="168"/>
                  </a:lnTo>
                  <a:lnTo>
                    <a:pt x="220" y="146"/>
                  </a:lnTo>
                  <a:lnTo>
                    <a:pt x="208" y="128"/>
                  </a:lnTo>
                  <a:lnTo>
                    <a:pt x="190" y="116"/>
                  </a:lnTo>
                  <a:lnTo>
                    <a:pt x="168" y="112"/>
                  </a:lnTo>
                  <a:close/>
                  <a:moveTo>
                    <a:pt x="144" y="0"/>
                  </a:moveTo>
                  <a:lnTo>
                    <a:pt x="192" y="0"/>
                  </a:lnTo>
                  <a:lnTo>
                    <a:pt x="208" y="56"/>
                  </a:lnTo>
                  <a:lnTo>
                    <a:pt x="220" y="60"/>
                  </a:lnTo>
                  <a:lnTo>
                    <a:pt x="270" y="32"/>
                  </a:lnTo>
                  <a:lnTo>
                    <a:pt x="304" y="66"/>
                  </a:lnTo>
                  <a:lnTo>
                    <a:pt x="276" y="116"/>
                  </a:lnTo>
                  <a:lnTo>
                    <a:pt x="282" y="128"/>
                  </a:lnTo>
                  <a:lnTo>
                    <a:pt x="336" y="144"/>
                  </a:lnTo>
                  <a:lnTo>
                    <a:pt x="336" y="192"/>
                  </a:lnTo>
                  <a:lnTo>
                    <a:pt x="282" y="208"/>
                  </a:lnTo>
                  <a:lnTo>
                    <a:pt x="276" y="220"/>
                  </a:lnTo>
                  <a:lnTo>
                    <a:pt x="304" y="270"/>
                  </a:lnTo>
                  <a:lnTo>
                    <a:pt x="270" y="305"/>
                  </a:lnTo>
                  <a:lnTo>
                    <a:pt x="220" y="276"/>
                  </a:lnTo>
                  <a:lnTo>
                    <a:pt x="208" y="282"/>
                  </a:lnTo>
                  <a:lnTo>
                    <a:pt x="192" y="337"/>
                  </a:lnTo>
                  <a:lnTo>
                    <a:pt x="144" y="337"/>
                  </a:lnTo>
                  <a:lnTo>
                    <a:pt x="128" y="282"/>
                  </a:lnTo>
                  <a:lnTo>
                    <a:pt x="116" y="276"/>
                  </a:lnTo>
                  <a:lnTo>
                    <a:pt x="66" y="305"/>
                  </a:lnTo>
                  <a:lnTo>
                    <a:pt x="32" y="270"/>
                  </a:lnTo>
                  <a:lnTo>
                    <a:pt x="60" y="220"/>
                  </a:lnTo>
                  <a:lnTo>
                    <a:pt x="54" y="208"/>
                  </a:lnTo>
                  <a:lnTo>
                    <a:pt x="0" y="192"/>
                  </a:lnTo>
                  <a:lnTo>
                    <a:pt x="0" y="144"/>
                  </a:lnTo>
                  <a:lnTo>
                    <a:pt x="54" y="128"/>
                  </a:lnTo>
                  <a:lnTo>
                    <a:pt x="60" y="116"/>
                  </a:lnTo>
                  <a:lnTo>
                    <a:pt x="32" y="66"/>
                  </a:lnTo>
                  <a:lnTo>
                    <a:pt x="66" y="32"/>
                  </a:lnTo>
                  <a:lnTo>
                    <a:pt x="116" y="60"/>
                  </a:lnTo>
                  <a:lnTo>
                    <a:pt x="128" y="56"/>
                  </a:lnTo>
                  <a:lnTo>
                    <a:pt x="144" y="0"/>
                  </a:lnTo>
                  <a:close/>
                </a:path>
              </a:pathLst>
            </a:custGeom>
            <a:solidFill>
              <a:schemeClr val="bg1"/>
            </a:solidFill>
            <a:ln w="0">
              <a:noFill/>
              <a:prstDash val="solid"/>
              <a:round/>
            </a:ln>
          </p:spPr>
          <p:txBody>
            <a:bodyPr/>
            <a:lstStyle/>
            <a:p>
              <a:endParaRPr lang="zh-CN" altLang="en-US"/>
            </a:p>
          </p:txBody>
        </p:sp>
      </p:grpSp>
      <p:grpSp>
        <p:nvGrpSpPr>
          <p:cNvPr id="100" name="组合 99"/>
          <p:cNvGrpSpPr/>
          <p:nvPr/>
        </p:nvGrpSpPr>
        <p:grpSpPr>
          <a:xfrm>
            <a:off x="1101675" y="1837184"/>
            <a:ext cx="867818" cy="867820"/>
            <a:chOff x="5239467" y="254259"/>
            <a:chExt cx="1050060" cy="1050062"/>
          </a:xfrm>
        </p:grpSpPr>
        <p:sp>
          <p:nvSpPr>
            <p:cNvPr id="101" name="椭圆 100"/>
            <p:cNvSpPr/>
            <p:nvPr/>
          </p:nvSpPr>
          <p:spPr>
            <a:xfrm>
              <a:off x="5239467" y="254259"/>
              <a:ext cx="1050060" cy="1050062"/>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grpSp>
          <p:nvGrpSpPr>
            <p:cNvPr id="102" name="组合 101"/>
            <p:cNvGrpSpPr/>
            <p:nvPr/>
          </p:nvGrpSpPr>
          <p:grpSpPr>
            <a:xfrm>
              <a:off x="5385192" y="399985"/>
              <a:ext cx="758610" cy="758610"/>
              <a:chOff x="5385192" y="399985"/>
              <a:chExt cx="758610" cy="758610"/>
            </a:xfrm>
          </p:grpSpPr>
          <p:sp>
            <p:nvSpPr>
              <p:cNvPr id="103" name="椭圆 102"/>
              <p:cNvSpPr/>
              <p:nvPr/>
            </p:nvSpPr>
            <p:spPr>
              <a:xfrm>
                <a:off x="5385192" y="399985"/>
                <a:ext cx="758610" cy="758610"/>
              </a:xfrm>
              <a:prstGeom prst="ellipse">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104" name="Freeform 11"/>
              <p:cNvSpPr>
                <a:spLocks noEditPoints="1"/>
              </p:cNvSpPr>
              <p:nvPr/>
            </p:nvSpPr>
            <p:spPr bwMode="auto">
              <a:xfrm>
                <a:off x="5547078" y="562688"/>
                <a:ext cx="434975" cy="433387"/>
              </a:xfrm>
              <a:custGeom>
                <a:avLst/>
                <a:gdLst>
                  <a:gd name="T0" fmla="*/ 329835 w 384"/>
                  <a:gd name="T1" fmla="*/ 367111 h 383"/>
                  <a:gd name="T2" fmla="*/ 379536 w 384"/>
                  <a:gd name="T3" fmla="*/ 406646 h 383"/>
                  <a:gd name="T4" fmla="*/ 405516 w 384"/>
                  <a:gd name="T5" fmla="*/ 388573 h 383"/>
                  <a:gd name="T6" fmla="*/ 399868 w 384"/>
                  <a:gd name="T7" fmla="*/ 359204 h 383"/>
                  <a:gd name="T8" fmla="*/ 35017 w 384"/>
                  <a:gd name="T9" fmla="*/ 359204 h 383"/>
                  <a:gd name="T10" fmla="*/ 28239 w 384"/>
                  <a:gd name="T11" fmla="*/ 388573 h 383"/>
                  <a:gd name="T12" fmla="*/ 54219 w 384"/>
                  <a:gd name="T13" fmla="*/ 406646 h 383"/>
                  <a:gd name="T14" fmla="*/ 103920 w 384"/>
                  <a:gd name="T15" fmla="*/ 367111 h 383"/>
                  <a:gd name="T16" fmla="*/ 321928 w 384"/>
                  <a:gd name="T17" fmla="*/ 243988 h 383"/>
                  <a:gd name="T18" fmla="*/ 382924 w 384"/>
                  <a:gd name="T19" fmla="*/ 306114 h 383"/>
                  <a:gd name="T20" fmla="*/ 433755 w 384"/>
                  <a:gd name="T21" fmla="*/ 370500 h 383"/>
                  <a:gd name="T22" fmla="*/ 417941 w 384"/>
                  <a:gd name="T23" fmla="*/ 416812 h 383"/>
                  <a:gd name="T24" fmla="*/ 371629 w 384"/>
                  <a:gd name="T25" fmla="*/ 432626 h 383"/>
                  <a:gd name="T26" fmla="*/ 307243 w 384"/>
                  <a:gd name="T27" fmla="*/ 381795 h 383"/>
                  <a:gd name="T28" fmla="*/ 243987 w 384"/>
                  <a:gd name="T29" fmla="*/ 320798 h 383"/>
                  <a:gd name="T30" fmla="*/ 310632 w 384"/>
                  <a:gd name="T31" fmla="*/ 271097 h 383"/>
                  <a:gd name="T32" fmla="*/ 111827 w 384"/>
                  <a:gd name="T33" fmla="*/ 243988 h 383"/>
                  <a:gd name="T34" fmla="*/ 162658 w 384"/>
                  <a:gd name="T35" fmla="*/ 309503 h 383"/>
                  <a:gd name="T36" fmla="*/ 157010 w 384"/>
                  <a:gd name="T37" fmla="*/ 395350 h 383"/>
                  <a:gd name="T38" fmla="*/ 77940 w 384"/>
                  <a:gd name="T39" fmla="*/ 428108 h 383"/>
                  <a:gd name="T40" fmla="*/ 29369 w 384"/>
                  <a:gd name="T41" fmla="*/ 428108 h 383"/>
                  <a:gd name="T42" fmla="*/ 0 w 384"/>
                  <a:gd name="T43" fmla="*/ 387443 h 383"/>
                  <a:gd name="T44" fmla="*/ 14684 w 384"/>
                  <a:gd name="T45" fmla="*/ 341131 h 383"/>
                  <a:gd name="T46" fmla="*/ 29369 w 384"/>
                  <a:gd name="T47" fmla="*/ 243988 h 383"/>
                  <a:gd name="T48" fmla="*/ 360333 w 384"/>
                  <a:gd name="T49" fmla="*/ 33887 h 383"/>
                  <a:gd name="T50" fmla="*/ 368240 w 384"/>
                  <a:gd name="T51" fmla="*/ 102791 h 383"/>
                  <a:gd name="T52" fmla="*/ 406645 w 384"/>
                  <a:gd name="T53" fmla="*/ 54219 h 383"/>
                  <a:gd name="T54" fmla="*/ 389702 w 384"/>
                  <a:gd name="T55" fmla="*/ 28239 h 383"/>
                  <a:gd name="T56" fmla="*/ 42924 w 384"/>
                  <a:gd name="T57" fmla="*/ 28239 h 383"/>
                  <a:gd name="T58" fmla="*/ 27110 w 384"/>
                  <a:gd name="T59" fmla="*/ 54219 h 383"/>
                  <a:gd name="T60" fmla="*/ 64386 w 384"/>
                  <a:gd name="T61" fmla="*/ 102791 h 383"/>
                  <a:gd name="T62" fmla="*/ 72293 w 384"/>
                  <a:gd name="T63" fmla="*/ 33887 h 383"/>
                  <a:gd name="T64" fmla="*/ 371629 w 384"/>
                  <a:gd name="T65" fmla="*/ 0 h 383"/>
                  <a:gd name="T66" fmla="*/ 417941 w 384"/>
                  <a:gd name="T67" fmla="*/ 14684 h 383"/>
                  <a:gd name="T68" fmla="*/ 433755 w 384"/>
                  <a:gd name="T69" fmla="*/ 62126 h 383"/>
                  <a:gd name="T70" fmla="*/ 382924 w 384"/>
                  <a:gd name="T71" fmla="*/ 126512 h 383"/>
                  <a:gd name="T72" fmla="*/ 321928 w 384"/>
                  <a:gd name="T73" fmla="*/ 188638 h 383"/>
                  <a:gd name="T74" fmla="*/ 269967 w 384"/>
                  <a:gd name="T75" fmla="*/ 123123 h 383"/>
                  <a:gd name="T76" fmla="*/ 275615 w 384"/>
                  <a:gd name="T77" fmla="*/ 36146 h 383"/>
                  <a:gd name="T78" fmla="*/ 354685 w 384"/>
                  <a:gd name="T79" fmla="*/ 5648 h 383"/>
                  <a:gd name="T80" fmla="*/ 62126 w 384"/>
                  <a:gd name="T81" fmla="*/ 0 h 383"/>
                  <a:gd name="T82" fmla="*/ 126512 w 384"/>
                  <a:gd name="T83" fmla="*/ 49701 h 383"/>
                  <a:gd name="T84" fmla="*/ 189768 w 384"/>
                  <a:gd name="T85" fmla="*/ 111828 h 383"/>
                  <a:gd name="T86" fmla="*/ 121994 w 384"/>
                  <a:gd name="T87" fmla="*/ 162658 h 383"/>
                  <a:gd name="T88" fmla="*/ 37276 w 384"/>
                  <a:gd name="T89" fmla="*/ 155881 h 383"/>
                  <a:gd name="T90" fmla="*/ 5648 w 384"/>
                  <a:gd name="T91" fmla="*/ 77940 h 383"/>
                  <a:gd name="T92" fmla="*/ 5648 w 384"/>
                  <a:gd name="T93" fmla="*/ 29369 h 383"/>
                  <a:gd name="T94" fmla="*/ 46312 w 384"/>
                  <a:gd name="T95" fmla="*/ 0 h 383"/>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84"/>
                  <a:gd name="T145" fmla="*/ 0 h 383"/>
                  <a:gd name="T146" fmla="*/ 384 w 384"/>
                  <a:gd name="T147" fmla="*/ 383 h 383"/>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ln>
            </p:spPr>
            <p:txBody>
              <a:bodyPr/>
              <a:lstStyle/>
              <a:p>
                <a:endParaRPr lang="zh-CN" altLang="en-US"/>
              </a:p>
            </p:txBody>
          </p:sp>
        </p:grpSp>
      </p:grpSp>
      <p:grpSp>
        <p:nvGrpSpPr>
          <p:cNvPr id="105" name="组合 104"/>
          <p:cNvGrpSpPr/>
          <p:nvPr/>
        </p:nvGrpSpPr>
        <p:grpSpPr>
          <a:xfrm>
            <a:off x="4157465" y="1837184"/>
            <a:ext cx="822515" cy="822515"/>
            <a:chOff x="7827611" y="394036"/>
            <a:chExt cx="1094767" cy="1094767"/>
          </a:xfrm>
        </p:grpSpPr>
        <p:grpSp>
          <p:nvGrpSpPr>
            <p:cNvPr id="106" name="组合 105"/>
            <p:cNvGrpSpPr/>
            <p:nvPr/>
          </p:nvGrpSpPr>
          <p:grpSpPr>
            <a:xfrm>
              <a:off x="7827611" y="394036"/>
              <a:ext cx="1094767" cy="1094767"/>
              <a:chOff x="7827611" y="394036"/>
              <a:chExt cx="1094767" cy="1094767"/>
            </a:xfrm>
          </p:grpSpPr>
          <p:sp>
            <p:nvSpPr>
              <p:cNvPr id="108" name="椭圆 107"/>
              <p:cNvSpPr/>
              <p:nvPr/>
            </p:nvSpPr>
            <p:spPr>
              <a:xfrm>
                <a:off x="7827611" y="394036"/>
                <a:ext cx="1094767" cy="109476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sp>
            <p:nvSpPr>
              <p:cNvPr id="109" name="椭圆 108"/>
              <p:cNvSpPr/>
              <p:nvPr/>
            </p:nvSpPr>
            <p:spPr>
              <a:xfrm>
                <a:off x="7979540" y="545965"/>
                <a:ext cx="790908" cy="790908"/>
              </a:xfrm>
              <a:prstGeom prst="ellipse">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ea typeface="微软雅黑" panose="020B0503020204020204" pitchFamily="34" charset="-122"/>
                </a:endParaRPr>
              </a:p>
            </p:txBody>
          </p:sp>
        </p:grpSp>
        <p:sp>
          <p:nvSpPr>
            <p:cNvPr id="107" name="Freeform 26"/>
            <p:cNvSpPr>
              <a:spLocks noEditPoints="1"/>
            </p:cNvSpPr>
            <p:nvPr/>
          </p:nvSpPr>
          <p:spPr bwMode="auto">
            <a:xfrm>
              <a:off x="8158516" y="724613"/>
              <a:ext cx="433387" cy="433387"/>
            </a:xfrm>
            <a:custGeom>
              <a:avLst/>
              <a:gdLst>
                <a:gd name="T0" fmla="*/ 189768 w 384"/>
                <a:gd name="T1" fmla="*/ 54219 h 384"/>
                <a:gd name="T2" fmla="*/ 189768 w 384"/>
                <a:gd name="T3" fmla="*/ 205582 h 384"/>
                <a:gd name="T4" fmla="*/ 62126 w 384"/>
                <a:gd name="T5" fmla="*/ 333223 h 384"/>
                <a:gd name="T6" fmla="*/ 55349 w 384"/>
                <a:gd name="T7" fmla="*/ 345649 h 384"/>
                <a:gd name="T8" fmla="*/ 55349 w 384"/>
                <a:gd name="T9" fmla="*/ 359203 h 384"/>
                <a:gd name="T10" fmla="*/ 62126 w 384"/>
                <a:gd name="T11" fmla="*/ 371629 h 384"/>
                <a:gd name="T12" fmla="*/ 67774 w 384"/>
                <a:gd name="T13" fmla="*/ 376147 h 384"/>
                <a:gd name="T14" fmla="*/ 73422 w 384"/>
                <a:gd name="T15" fmla="*/ 378406 h 384"/>
                <a:gd name="T16" fmla="*/ 77940 w 384"/>
                <a:gd name="T17" fmla="*/ 379536 h 384"/>
                <a:gd name="T18" fmla="*/ 82459 w 384"/>
                <a:gd name="T19" fmla="*/ 379536 h 384"/>
                <a:gd name="T20" fmla="*/ 352426 w 384"/>
                <a:gd name="T21" fmla="*/ 379536 h 384"/>
                <a:gd name="T22" fmla="*/ 356944 w 384"/>
                <a:gd name="T23" fmla="*/ 379536 h 384"/>
                <a:gd name="T24" fmla="*/ 361463 w 384"/>
                <a:gd name="T25" fmla="*/ 378406 h 384"/>
                <a:gd name="T26" fmla="*/ 367110 w 384"/>
                <a:gd name="T27" fmla="*/ 376147 h 384"/>
                <a:gd name="T28" fmla="*/ 371629 w 384"/>
                <a:gd name="T29" fmla="*/ 371629 h 384"/>
                <a:gd name="T30" fmla="*/ 376147 w 384"/>
                <a:gd name="T31" fmla="*/ 367110 h 384"/>
                <a:gd name="T32" fmla="*/ 378406 w 384"/>
                <a:gd name="T33" fmla="*/ 361463 h 384"/>
                <a:gd name="T34" fmla="*/ 378406 w 384"/>
                <a:gd name="T35" fmla="*/ 356944 h 384"/>
                <a:gd name="T36" fmla="*/ 380665 w 384"/>
                <a:gd name="T37" fmla="*/ 352426 h 384"/>
                <a:gd name="T38" fmla="*/ 378406 w 384"/>
                <a:gd name="T39" fmla="*/ 349037 h 384"/>
                <a:gd name="T40" fmla="*/ 378406 w 384"/>
                <a:gd name="T41" fmla="*/ 343389 h 384"/>
                <a:gd name="T42" fmla="*/ 376147 w 384"/>
                <a:gd name="T43" fmla="*/ 338871 h 384"/>
                <a:gd name="T44" fmla="*/ 371629 w 384"/>
                <a:gd name="T45" fmla="*/ 333223 h 384"/>
                <a:gd name="T46" fmla="*/ 243987 w 384"/>
                <a:gd name="T47" fmla="*/ 205582 h 384"/>
                <a:gd name="T48" fmla="*/ 243987 w 384"/>
                <a:gd name="T49" fmla="*/ 54219 h 384"/>
                <a:gd name="T50" fmla="*/ 189768 w 384"/>
                <a:gd name="T51" fmla="*/ 54219 h 384"/>
                <a:gd name="T52" fmla="*/ 135548 w 384"/>
                <a:gd name="T53" fmla="*/ 0 h 384"/>
                <a:gd name="T54" fmla="*/ 299336 w 384"/>
                <a:gd name="T55" fmla="*/ 0 h 384"/>
                <a:gd name="T56" fmla="*/ 311761 w 384"/>
                <a:gd name="T57" fmla="*/ 3389 h 384"/>
                <a:gd name="T58" fmla="*/ 321928 w 384"/>
                <a:gd name="T59" fmla="*/ 13555 h 384"/>
                <a:gd name="T60" fmla="*/ 325316 w 384"/>
                <a:gd name="T61" fmla="*/ 27110 h 384"/>
                <a:gd name="T62" fmla="*/ 321928 w 384"/>
                <a:gd name="T63" fmla="*/ 41794 h 384"/>
                <a:gd name="T64" fmla="*/ 311761 w 384"/>
                <a:gd name="T65" fmla="*/ 51960 h 384"/>
                <a:gd name="T66" fmla="*/ 299336 w 384"/>
                <a:gd name="T67" fmla="*/ 54219 h 384"/>
                <a:gd name="T68" fmla="*/ 299336 w 384"/>
                <a:gd name="T69" fmla="*/ 184120 h 384"/>
                <a:gd name="T70" fmla="*/ 411164 w 384"/>
                <a:gd name="T71" fmla="*/ 295947 h 384"/>
                <a:gd name="T72" fmla="*/ 423589 w 384"/>
                <a:gd name="T73" fmla="*/ 312891 h 384"/>
                <a:gd name="T74" fmla="*/ 431496 w 384"/>
                <a:gd name="T75" fmla="*/ 332094 h 384"/>
                <a:gd name="T76" fmla="*/ 433755 w 384"/>
                <a:gd name="T77" fmla="*/ 352426 h 384"/>
                <a:gd name="T78" fmla="*/ 431496 w 384"/>
                <a:gd name="T79" fmla="*/ 372758 h 384"/>
                <a:gd name="T80" fmla="*/ 423589 w 384"/>
                <a:gd name="T81" fmla="*/ 393090 h 384"/>
                <a:gd name="T82" fmla="*/ 411164 w 384"/>
                <a:gd name="T83" fmla="*/ 411164 h 384"/>
                <a:gd name="T84" fmla="*/ 393090 w 384"/>
                <a:gd name="T85" fmla="*/ 423589 h 384"/>
                <a:gd name="T86" fmla="*/ 372758 w 384"/>
                <a:gd name="T87" fmla="*/ 431496 h 384"/>
                <a:gd name="T88" fmla="*/ 352426 w 384"/>
                <a:gd name="T89" fmla="*/ 433755 h 384"/>
                <a:gd name="T90" fmla="*/ 82459 w 384"/>
                <a:gd name="T91" fmla="*/ 433755 h 384"/>
                <a:gd name="T92" fmla="*/ 59867 w 384"/>
                <a:gd name="T93" fmla="*/ 431496 h 384"/>
                <a:gd name="T94" fmla="*/ 41794 w 384"/>
                <a:gd name="T95" fmla="*/ 423589 h 384"/>
                <a:gd name="T96" fmla="*/ 23721 w 384"/>
                <a:gd name="T97" fmla="*/ 411164 h 384"/>
                <a:gd name="T98" fmla="*/ 10166 w 384"/>
                <a:gd name="T99" fmla="*/ 393090 h 384"/>
                <a:gd name="T100" fmla="*/ 2259 w 384"/>
                <a:gd name="T101" fmla="*/ 372758 h 384"/>
                <a:gd name="T102" fmla="*/ 0 w 384"/>
                <a:gd name="T103" fmla="*/ 352426 h 384"/>
                <a:gd name="T104" fmla="*/ 2259 w 384"/>
                <a:gd name="T105" fmla="*/ 332094 h 384"/>
                <a:gd name="T106" fmla="*/ 10166 w 384"/>
                <a:gd name="T107" fmla="*/ 312891 h 384"/>
                <a:gd name="T108" fmla="*/ 23721 w 384"/>
                <a:gd name="T109" fmla="*/ 295947 h 384"/>
                <a:gd name="T110" fmla="*/ 135548 w 384"/>
                <a:gd name="T111" fmla="*/ 184120 h 384"/>
                <a:gd name="T112" fmla="*/ 135548 w 384"/>
                <a:gd name="T113" fmla="*/ 54219 h 384"/>
                <a:gd name="T114" fmla="*/ 120864 w 384"/>
                <a:gd name="T115" fmla="*/ 51960 h 384"/>
                <a:gd name="T116" fmla="*/ 112957 w 384"/>
                <a:gd name="T117" fmla="*/ 41794 h 384"/>
                <a:gd name="T118" fmla="*/ 108439 w 384"/>
                <a:gd name="T119" fmla="*/ 27110 h 384"/>
                <a:gd name="T120" fmla="*/ 112957 w 384"/>
                <a:gd name="T121" fmla="*/ 13555 h 384"/>
                <a:gd name="T122" fmla="*/ 120864 w 384"/>
                <a:gd name="T123" fmla="*/ 3389 h 384"/>
                <a:gd name="T124" fmla="*/ 135548 w 384"/>
                <a:gd name="T125" fmla="*/ 0 h 38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4"/>
                <a:gd name="T190" fmla="*/ 0 h 384"/>
                <a:gd name="T191" fmla="*/ 384 w 384"/>
                <a:gd name="T192" fmla="*/ 384 h 38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4" h="384">
                  <a:moveTo>
                    <a:pt x="168" y="48"/>
                  </a:moveTo>
                  <a:lnTo>
                    <a:pt x="168" y="182"/>
                  </a:lnTo>
                  <a:lnTo>
                    <a:pt x="55" y="295"/>
                  </a:lnTo>
                  <a:lnTo>
                    <a:pt x="49" y="306"/>
                  </a:lnTo>
                  <a:lnTo>
                    <a:pt x="49" y="318"/>
                  </a:lnTo>
                  <a:lnTo>
                    <a:pt x="55" y="329"/>
                  </a:lnTo>
                  <a:lnTo>
                    <a:pt x="60" y="333"/>
                  </a:lnTo>
                  <a:lnTo>
                    <a:pt x="65" y="335"/>
                  </a:lnTo>
                  <a:lnTo>
                    <a:pt x="69" y="336"/>
                  </a:lnTo>
                  <a:lnTo>
                    <a:pt x="73" y="336"/>
                  </a:lnTo>
                  <a:lnTo>
                    <a:pt x="312" y="336"/>
                  </a:lnTo>
                  <a:lnTo>
                    <a:pt x="316" y="336"/>
                  </a:lnTo>
                  <a:lnTo>
                    <a:pt x="320" y="335"/>
                  </a:lnTo>
                  <a:lnTo>
                    <a:pt x="325" y="333"/>
                  </a:lnTo>
                  <a:lnTo>
                    <a:pt x="329" y="329"/>
                  </a:lnTo>
                  <a:lnTo>
                    <a:pt x="333" y="325"/>
                  </a:lnTo>
                  <a:lnTo>
                    <a:pt x="335" y="320"/>
                  </a:lnTo>
                  <a:lnTo>
                    <a:pt x="335" y="316"/>
                  </a:lnTo>
                  <a:lnTo>
                    <a:pt x="337" y="312"/>
                  </a:lnTo>
                  <a:lnTo>
                    <a:pt x="335" y="309"/>
                  </a:lnTo>
                  <a:lnTo>
                    <a:pt x="335" y="304"/>
                  </a:lnTo>
                  <a:lnTo>
                    <a:pt x="333" y="300"/>
                  </a:lnTo>
                  <a:lnTo>
                    <a:pt x="329" y="295"/>
                  </a:lnTo>
                  <a:lnTo>
                    <a:pt x="216" y="182"/>
                  </a:lnTo>
                  <a:lnTo>
                    <a:pt x="216" y="48"/>
                  </a:lnTo>
                  <a:lnTo>
                    <a:pt x="168" y="48"/>
                  </a:lnTo>
                  <a:close/>
                  <a:moveTo>
                    <a:pt x="120" y="0"/>
                  </a:moveTo>
                  <a:lnTo>
                    <a:pt x="265" y="0"/>
                  </a:lnTo>
                  <a:lnTo>
                    <a:pt x="276" y="3"/>
                  </a:lnTo>
                  <a:lnTo>
                    <a:pt x="285" y="12"/>
                  </a:lnTo>
                  <a:lnTo>
                    <a:pt x="288" y="24"/>
                  </a:lnTo>
                  <a:lnTo>
                    <a:pt x="285" y="37"/>
                  </a:lnTo>
                  <a:lnTo>
                    <a:pt x="276" y="46"/>
                  </a:lnTo>
                  <a:lnTo>
                    <a:pt x="265" y="48"/>
                  </a:lnTo>
                  <a:lnTo>
                    <a:pt x="265" y="163"/>
                  </a:lnTo>
                  <a:lnTo>
                    <a:pt x="364" y="262"/>
                  </a:lnTo>
                  <a:lnTo>
                    <a:pt x="375" y="277"/>
                  </a:lnTo>
                  <a:lnTo>
                    <a:pt x="382" y="294"/>
                  </a:lnTo>
                  <a:lnTo>
                    <a:pt x="384" y="312"/>
                  </a:lnTo>
                  <a:lnTo>
                    <a:pt x="382" y="330"/>
                  </a:lnTo>
                  <a:lnTo>
                    <a:pt x="375" y="348"/>
                  </a:lnTo>
                  <a:lnTo>
                    <a:pt x="364" y="364"/>
                  </a:lnTo>
                  <a:lnTo>
                    <a:pt x="348" y="375"/>
                  </a:lnTo>
                  <a:lnTo>
                    <a:pt x="330" y="382"/>
                  </a:lnTo>
                  <a:lnTo>
                    <a:pt x="312" y="384"/>
                  </a:lnTo>
                  <a:lnTo>
                    <a:pt x="73" y="384"/>
                  </a:lnTo>
                  <a:lnTo>
                    <a:pt x="53" y="382"/>
                  </a:lnTo>
                  <a:lnTo>
                    <a:pt x="37" y="375"/>
                  </a:lnTo>
                  <a:lnTo>
                    <a:pt x="21" y="364"/>
                  </a:lnTo>
                  <a:lnTo>
                    <a:pt x="9" y="348"/>
                  </a:lnTo>
                  <a:lnTo>
                    <a:pt x="2" y="330"/>
                  </a:lnTo>
                  <a:lnTo>
                    <a:pt x="0" y="312"/>
                  </a:lnTo>
                  <a:lnTo>
                    <a:pt x="2" y="294"/>
                  </a:lnTo>
                  <a:lnTo>
                    <a:pt x="9" y="277"/>
                  </a:lnTo>
                  <a:lnTo>
                    <a:pt x="21" y="262"/>
                  </a:lnTo>
                  <a:lnTo>
                    <a:pt x="120" y="163"/>
                  </a:lnTo>
                  <a:lnTo>
                    <a:pt x="120" y="48"/>
                  </a:lnTo>
                  <a:lnTo>
                    <a:pt x="107" y="46"/>
                  </a:lnTo>
                  <a:lnTo>
                    <a:pt x="100" y="37"/>
                  </a:lnTo>
                  <a:lnTo>
                    <a:pt x="96" y="24"/>
                  </a:lnTo>
                  <a:lnTo>
                    <a:pt x="100" y="12"/>
                  </a:lnTo>
                  <a:lnTo>
                    <a:pt x="107" y="3"/>
                  </a:lnTo>
                  <a:lnTo>
                    <a:pt x="120" y="0"/>
                  </a:lnTo>
                  <a:close/>
                </a:path>
              </a:pathLst>
            </a:custGeom>
            <a:solidFill>
              <a:schemeClr val="bg1"/>
            </a:solidFill>
            <a:ln w="0">
              <a:noFill/>
              <a:prstDash val="solid"/>
              <a:round/>
            </a:ln>
          </p:spPr>
          <p:txBody>
            <a:bodyPr/>
            <a:lstStyle/>
            <a:p>
              <a:endParaRPr lang="zh-CN" altLang="en-US"/>
            </a:p>
          </p:txBody>
        </p:sp>
      </p:grpSp>
      <p:pic>
        <p:nvPicPr>
          <p:cNvPr id="2" name="图片 1" descr="长江小学校标（透明）"/>
          <p:cNvPicPr>
            <a:picLocks noChangeAspect="1"/>
          </p:cNvPicPr>
          <p:nvPr/>
        </p:nvPicPr>
        <p:blipFill>
          <a:blip r:embed="rId1"/>
          <a:stretch>
            <a:fillRect/>
          </a:stretch>
        </p:blipFill>
        <p:spPr>
          <a:xfrm>
            <a:off x="8394065" y="60960"/>
            <a:ext cx="644525" cy="682625"/>
          </a:xfrm>
          <a:prstGeom prst="rect">
            <a:avLst/>
          </a:prstGeom>
        </p:spPr>
      </p:pic>
      <p:sp>
        <p:nvSpPr>
          <p:cNvPr id="6" name="Rectangle 42"/>
          <p:cNvSpPr/>
          <p:nvPr>
            <p:custDataLst>
              <p:tags r:id="rId2"/>
            </p:custDataLst>
          </p:nvPr>
        </p:nvSpPr>
        <p:spPr>
          <a:xfrm>
            <a:off x="683895" y="796290"/>
            <a:ext cx="7218680" cy="912495"/>
          </a:xfrm>
          <a:prstGeom prst="rect">
            <a:avLst/>
          </a:prstGeom>
          <a:noFill/>
          <a:ln w="12700" cap="flat" cmpd="sng" algn="ctr">
            <a:noFill/>
            <a:prstDash val="solid"/>
          </a:ln>
          <a:effectLst/>
        </p:spPr>
        <p:txBody>
          <a:bodyPr tIns="0" bIns="0"/>
          <a:p>
            <a:pPr indent="457200" algn="just" fontAlgn="auto">
              <a:lnSpc>
                <a:spcPct val="130000"/>
              </a:lnSpc>
              <a:spcBef>
                <a:spcPts val="0"/>
              </a:spcBef>
              <a:spcAft>
                <a:spcPts val="0"/>
              </a:spcAft>
              <a:defRPr/>
            </a:pPr>
            <a:r>
              <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rPr>
              <a:t>针对国内关于跨学科学习的相关研究，本研究按照跨学科学习的设计和实施研究以及基础教育研究两个方面进行了梳理。</a:t>
            </a:r>
            <a:endParaRPr lang="zh-CN" altLang="en-US" sz="1600" kern="0" dirty="0">
              <a:solidFill>
                <a:schemeClr val="tx2">
                  <a:lumMod val="7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文本框 6"/>
          <p:cNvSpPr txBox="1"/>
          <p:nvPr/>
        </p:nvSpPr>
        <p:spPr>
          <a:xfrm>
            <a:off x="3420110" y="267335"/>
            <a:ext cx="2541905" cy="400050"/>
          </a:xfrm>
          <a:prstGeom prst="rect">
            <a:avLst/>
          </a:prstGeom>
        </p:spPr>
        <p:txBody>
          <a:bodyPr>
            <a:noAutofit/>
          </a:bodyPr>
          <a:p>
            <a:pPr marL="0" indent="0" algn="just" defTabSz="266700">
              <a:spcBef>
                <a:spcPct val="0"/>
              </a:spcBef>
              <a:spcAft>
                <a:spcPct val="0"/>
              </a:spcAft>
            </a:pPr>
            <a:r>
              <a:rPr lang="zh-CN" altLang="en-US" sz="2000" b="1">
                <a:latin typeface="宋体" panose="02010600030101010101" pitchFamily="2" charset="-122"/>
                <a:ea typeface="宋体" panose="02010600030101010101" pitchFamily="2" charset="-122"/>
              </a:rPr>
              <a:t>跨学科学习方面</a:t>
            </a:r>
            <a:endParaRPr lang="zh-CN" altLang="en-US" sz="2000" b="1">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94"/>
                                        </p:tgtEl>
                                        <p:attrNameLst>
                                          <p:attrName>style.visibility</p:attrName>
                                        </p:attrNameLst>
                                      </p:cBhvr>
                                      <p:to>
                                        <p:strVal val="visible"/>
                                      </p:to>
                                    </p:set>
                                    <p:animEffect transition="in" filter="wipe(down)">
                                      <p:cBhvr>
                                        <p:cTn id="13" dur="500"/>
                                        <p:tgtEl>
                                          <p:spTgt spid="94"/>
                                        </p:tgtEl>
                                      </p:cBhvr>
                                    </p:animEffect>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fade">
                                      <p:cBhvr>
                                        <p:cTn id="22" dur="500"/>
                                        <p:tgtEl>
                                          <p:spTgt spid="100"/>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05"/>
                                        </p:tgtEl>
                                        <p:attrNameLst>
                                          <p:attrName>style.visibility</p:attrName>
                                        </p:attrNameLst>
                                      </p:cBhvr>
                                      <p:to>
                                        <p:strVal val="visible"/>
                                      </p:to>
                                    </p:set>
                                    <p:animEffect transition="in" filter="fade">
                                      <p:cBhvr>
                                        <p:cTn id="26" dur="500"/>
                                        <p:tgtEl>
                                          <p:spTgt spid="105"/>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96"/>
                                        </p:tgtEl>
                                        <p:attrNameLst>
                                          <p:attrName>style.visibility</p:attrName>
                                        </p:attrNameLst>
                                      </p:cBhvr>
                                      <p:to>
                                        <p:strVal val="visible"/>
                                      </p:to>
                                    </p:set>
                                    <p:animEffect transition="in" filter="fade">
                                      <p:cBhvr>
                                        <p:cTn id="30" dur="500"/>
                                        <p:tgtEl>
                                          <p:spTgt spid="96"/>
                                        </p:tgtEl>
                                      </p:cBhvr>
                                    </p:animEffect>
                                  </p:childTnLst>
                                </p:cTn>
                              </p:par>
                            </p:childTnLst>
                          </p:cTn>
                        </p:par>
                        <p:par>
                          <p:cTn id="31" fill="hold">
                            <p:stCondLst>
                              <p:cond delay="3000"/>
                            </p:stCondLst>
                            <p:childTnLst>
                              <p:par>
                                <p:cTn id="32" presetID="2" presetClass="entr" presetSubtype="4" fill="hold" grpId="0"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ppt_x"/>
                                          </p:val>
                                        </p:tav>
                                        <p:tav tm="100000">
                                          <p:val>
                                            <p:strVal val="#ppt_x"/>
                                          </p:val>
                                        </p:tav>
                                      </p:tavLst>
                                    </p:anim>
                                    <p:anim calcmode="lin" valueType="num">
                                      <p:cBhvr additive="base">
                                        <p:cTn id="35"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bldLvl="0" animBg="1"/>
      <p:bldP spid="95" grpId="0" bldLvl="0" animBg="1"/>
      <p:bldP spid="6"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755829" y="484024"/>
            <a:ext cx="2880320" cy="3935142"/>
            <a:chOff x="827584" y="1057300"/>
            <a:chExt cx="2880320" cy="3935142"/>
          </a:xfrm>
        </p:grpSpPr>
        <p:grpSp>
          <p:nvGrpSpPr>
            <p:cNvPr id="6" name="组合 5"/>
            <p:cNvGrpSpPr/>
            <p:nvPr/>
          </p:nvGrpSpPr>
          <p:grpSpPr>
            <a:xfrm>
              <a:off x="971600" y="1057300"/>
              <a:ext cx="2592288" cy="3047634"/>
              <a:chOff x="2593976" y="769938"/>
              <a:chExt cx="427038" cy="502049"/>
            </a:xfrm>
          </p:grpSpPr>
          <p:sp>
            <p:nvSpPr>
              <p:cNvPr id="8" name="Freeform 6"/>
              <p:cNvSpPr/>
              <p:nvPr/>
            </p:nvSpPr>
            <p:spPr bwMode="auto">
              <a:xfrm>
                <a:off x="2701926" y="769938"/>
                <a:ext cx="286864" cy="176680"/>
              </a:xfrm>
              <a:custGeom>
                <a:avLst/>
                <a:gdLst>
                  <a:gd name="T0" fmla="*/ 0 w 4377"/>
                  <a:gd name="T1" fmla="*/ 423 h 2713"/>
                  <a:gd name="T2" fmla="*/ 1059 w 4377"/>
                  <a:gd name="T3" fmla="*/ 2290 h 2713"/>
                  <a:gd name="T4" fmla="*/ 1447 w 4377"/>
                  <a:gd name="T5" fmla="*/ 2162 h 2713"/>
                  <a:gd name="T6" fmla="*/ 1800 w 4377"/>
                  <a:gd name="T7" fmla="*/ 2149 h 2713"/>
                  <a:gd name="T8" fmla="*/ 2577 w 4377"/>
                  <a:gd name="T9" fmla="*/ 2713 h 2713"/>
                  <a:gd name="T10" fmla="*/ 4377 w 4377"/>
                  <a:gd name="T11" fmla="*/ 1585 h 2713"/>
                  <a:gd name="T12" fmla="*/ 3255 w 4377"/>
                  <a:gd name="T13" fmla="*/ 451 h 2713"/>
                  <a:gd name="T14" fmla="*/ 1483 w 4377"/>
                  <a:gd name="T15" fmla="*/ 0 h 2713"/>
                  <a:gd name="T16" fmla="*/ 0 w 4377"/>
                  <a:gd name="T17" fmla="*/ 423 h 2713"/>
                  <a:gd name="connsiteX0" fmla="*/ 0 w 10039"/>
                  <a:gd name="connsiteY0" fmla="*/ 1559 h 10000"/>
                  <a:gd name="connsiteX1" fmla="*/ 2419 w 10039"/>
                  <a:gd name="connsiteY1" fmla="*/ 8441 h 10000"/>
                  <a:gd name="connsiteX2" fmla="*/ 3306 w 10039"/>
                  <a:gd name="connsiteY2" fmla="*/ 7969 h 10000"/>
                  <a:gd name="connsiteX3" fmla="*/ 4112 w 10039"/>
                  <a:gd name="connsiteY3" fmla="*/ 7921 h 10000"/>
                  <a:gd name="connsiteX4" fmla="*/ 5888 w 10039"/>
                  <a:gd name="connsiteY4" fmla="*/ 10000 h 10000"/>
                  <a:gd name="connsiteX5" fmla="*/ 10039 w 10039"/>
                  <a:gd name="connsiteY5" fmla="*/ 5737 h 10000"/>
                  <a:gd name="connsiteX6" fmla="*/ 7437 w 10039"/>
                  <a:gd name="connsiteY6" fmla="*/ 1662 h 10000"/>
                  <a:gd name="connsiteX7" fmla="*/ 3388 w 10039"/>
                  <a:gd name="connsiteY7" fmla="*/ 0 h 10000"/>
                  <a:gd name="connsiteX8" fmla="*/ 0 w 10039"/>
                  <a:gd name="connsiteY8" fmla="*/ 1559 h 10000"/>
                  <a:gd name="connsiteX0-1" fmla="*/ 0 w 10039"/>
                  <a:gd name="connsiteY0-2" fmla="*/ 1559 h 10000"/>
                  <a:gd name="connsiteX1-3" fmla="*/ 2419 w 10039"/>
                  <a:gd name="connsiteY1-4" fmla="*/ 8441 h 10000"/>
                  <a:gd name="connsiteX2-5" fmla="*/ 3306 w 10039"/>
                  <a:gd name="connsiteY2-6" fmla="*/ 7969 h 10000"/>
                  <a:gd name="connsiteX3-7" fmla="*/ 4112 w 10039"/>
                  <a:gd name="connsiteY3-8" fmla="*/ 7921 h 10000"/>
                  <a:gd name="connsiteX4-9" fmla="*/ 5888 w 10039"/>
                  <a:gd name="connsiteY4-10" fmla="*/ 10000 h 10000"/>
                  <a:gd name="connsiteX5-11" fmla="*/ 10039 w 10039"/>
                  <a:gd name="connsiteY5-12" fmla="*/ 5737 h 10000"/>
                  <a:gd name="connsiteX6-13" fmla="*/ 7437 w 10039"/>
                  <a:gd name="connsiteY6-14" fmla="*/ 1662 h 10000"/>
                  <a:gd name="connsiteX7-15" fmla="*/ 3388 w 10039"/>
                  <a:gd name="connsiteY7-16" fmla="*/ 0 h 10000"/>
                  <a:gd name="connsiteX8-17" fmla="*/ 0 w 10039"/>
                  <a:gd name="connsiteY8-18" fmla="*/ 1559 h 10000"/>
                  <a:gd name="connsiteX0-19" fmla="*/ 0 w 10039"/>
                  <a:gd name="connsiteY0-20" fmla="*/ 1559 h 9937"/>
                  <a:gd name="connsiteX1-21" fmla="*/ 2419 w 10039"/>
                  <a:gd name="connsiteY1-22" fmla="*/ 8441 h 9937"/>
                  <a:gd name="connsiteX2-23" fmla="*/ 3306 w 10039"/>
                  <a:gd name="connsiteY2-24" fmla="*/ 7969 h 9937"/>
                  <a:gd name="connsiteX3-25" fmla="*/ 4112 w 10039"/>
                  <a:gd name="connsiteY3-26" fmla="*/ 7921 h 9937"/>
                  <a:gd name="connsiteX4-27" fmla="*/ 5927 w 10039"/>
                  <a:gd name="connsiteY4-28" fmla="*/ 9937 h 9937"/>
                  <a:gd name="connsiteX5-29" fmla="*/ 10039 w 10039"/>
                  <a:gd name="connsiteY5-30" fmla="*/ 5737 h 9937"/>
                  <a:gd name="connsiteX6-31" fmla="*/ 7437 w 10039"/>
                  <a:gd name="connsiteY6-32" fmla="*/ 1662 h 9937"/>
                  <a:gd name="connsiteX7-33" fmla="*/ 3388 w 10039"/>
                  <a:gd name="connsiteY7-34" fmla="*/ 0 h 9937"/>
                  <a:gd name="connsiteX8-35" fmla="*/ 0 w 10039"/>
                  <a:gd name="connsiteY8-36" fmla="*/ 1559 h 9937"/>
                  <a:gd name="connsiteX0-37" fmla="*/ 0 w 10000"/>
                  <a:gd name="connsiteY0-38" fmla="*/ 1569 h 10000"/>
                  <a:gd name="connsiteX1-39" fmla="*/ 2410 w 10000"/>
                  <a:gd name="connsiteY1-40" fmla="*/ 8495 h 10000"/>
                  <a:gd name="connsiteX2-41" fmla="*/ 3293 w 10000"/>
                  <a:gd name="connsiteY2-42" fmla="*/ 8020 h 10000"/>
                  <a:gd name="connsiteX3-43" fmla="*/ 4640 w 10000"/>
                  <a:gd name="connsiteY3-44" fmla="*/ 8371 h 10000"/>
                  <a:gd name="connsiteX4-45" fmla="*/ 5904 w 10000"/>
                  <a:gd name="connsiteY4-46" fmla="*/ 10000 h 10000"/>
                  <a:gd name="connsiteX5-47" fmla="*/ 10000 w 10000"/>
                  <a:gd name="connsiteY5-48" fmla="*/ 5773 h 10000"/>
                  <a:gd name="connsiteX6-49" fmla="*/ 7408 w 10000"/>
                  <a:gd name="connsiteY6-50" fmla="*/ 1673 h 10000"/>
                  <a:gd name="connsiteX7-51" fmla="*/ 3375 w 10000"/>
                  <a:gd name="connsiteY7-52" fmla="*/ 0 h 10000"/>
                  <a:gd name="connsiteX8-53" fmla="*/ 0 w 10000"/>
                  <a:gd name="connsiteY8-54" fmla="*/ 1569 h 10000"/>
                  <a:gd name="connsiteX0-55" fmla="*/ 0 w 10000"/>
                  <a:gd name="connsiteY0-56" fmla="*/ 1569 h 10000"/>
                  <a:gd name="connsiteX1-57" fmla="*/ 2410 w 10000"/>
                  <a:gd name="connsiteY1-58" fmla="*/ 8495 h 10000"/>
                  <a:gd name="connsiteX2-59" fmla="*/ 3293 w 10000"/>
                  <a:gd name="connsiteY2-60" fmla="*/ 8020 h 10000"/>
                  <a:gd name="connsiteX3-61" fmla="*/ 4718 w 10000"/>
                  <a:gd name="connsiteY3-62" fmla="*/ 8266 h 10000"/>
                  <a:gd name="connsiteX4-63" fmla="*/ 5904 w 10000"/>
                  <a:gd name="connsiteY4-64" fmla="*/ 10000 h 10000"/>
                  <a:gd name="connsiteX5-65" fmla="*/ 10000 w 10000"/>
                  <a:gd name="connsiteY5-66" fmla="*/ 5773 h 10000"/>
                  <a:gd name="connsiteX6-67" fmla="*/ 7408 w 10000"/>
                  <a:gd name="connsiteY6-68" fmla="*/ 1673 h 10000"/>
                  <a:gd name="connsiteX7-69" fmla="*/ 3375 w 10000"/>
                  <a:gd name="connsiteY7-70" fmla="*/ 0 h 10000"/>
                  <a:gd name="connsiteX8-71" fmla="*/ 0 w 10000"/>
                  <a:gd name="connsiteY8-72" fmla="*/ 1569 h 10000"/>
                  <a:gd name="connsiteX0-73" fmla="*/ 0 w 10000"/>
                  <a:gd name="connsiteY0-74" fmla="*/ 1569 h 10000"/>
                  <a:gd name="connsiteX1-75" fmla="*/ 2410 w 10000"/>
                  <a:gd name="connsiteY1-76" fmla="*/ 8495 h 10000"/>
                  <a:gd name="connsiteX2-77" fmla="*/ 3371 w 10000"/>
                  <a:gd name="connsiteY2-78" fmla="*/ 7999 h 10000"/>
                  <a:gd name="connsiteX3-79" fmla="*/ 4718 w 10000"/>
                  <a:gd name="connsiteY3-80" fmla="*/ 8266 h 10000"/>
                  <a:gd name="connsiteX4-81" fmla="*/ 5904 w 10000"/>
                  <a:gd name="connsiteY4-82" fmla="*/ 10000 h 10000"/>
                  <a:gd name="connsiteX5-83" fmla="*/ 10000 w 10000"/>
                  <a:gd name="connsiteY5-84" fmla="*/ 5773 h 10000"/>
                  <a:gd name="connsiteX6-85" fmla="*/ 7408 w 10000"/>
                  <a:gd name="connsiteY6-86" fmla="*/ 1673 h 10000"/>
                  <a:gd name="connsiteX7-87" fmla="*/ 3375 w 10000"/>
                  <a:gd name="connsiteY7-88" fmla="*/ 0 h 10000"/>
                  <a:gd name="connsiteX8-89" fmla="*/ 0 w 10000"/>
                  <a:gd name="connsiteY8-90" fmla="*/ 1569 h 10000"/>
                  <a:gd name="connsiteX0-91" fmla="*/ 0 w 10000"/>
                  <a:gd name="connsiteY0-92" fmla="*/ 1569 h 10000"/>
                  <a:gd name="connsiteX1-93" fmla="*/ 2410 w 10000"/>
                  <a:gd name="connsiteY1-94" fmla="*/ 8495 h 10000"/>
                  <a:gd name="connsiteX2-95" fmla="*/ 3371 w 10000"/>
                  <a:gd name="connsiteY2-96" fmla="*/ 7999 h 10000"/>
                  <a:gd name="connsiteX3-97" fmla="*/ 4848 w 10000"/>
                  <a:gd name="connsiteY3-98" fmla="*/ 8350 h 10000"/>
                  <a:gd name="connsiteX4-99" fmla="*/ 5904 w 10000"/>
                  <a:gd name="connsiteY4-100" fmla="*/ 10000 h 10000"/>
                  <a:gd name="connsiteX5-101" fmla="*/ 10000 w 10000"/>
                  <a:gd name="connsiteY5-102" fmla="*/ 5773 h 10000"/>
                  <a:gd name="connsiteX6-103" fmla="*/ 7408 w 10000"/>
                  <a:gd name="connsiteY6-104" fmla="*/ 1673 h 10000"/>
                  <a:gd name="connsiteX7-105" fmla="*/ 3375 w 10000"/>
                  <a:gd name="connsiteY7-106" fmla="*/ 0 h 10000"/>
                  <a:gd name="connsiteX8-107" fmla="*/ 0 w 10000"/>
                  <a:gd name="connsiteY8-108" fmla="*/ 1569 h 10000"/>
                  <a:gd name="connsiteX0-109" fmla="*/ 0 w 10000"/>
                  <a:gd name="connsiteY0-110" fmla="*/ 1569 h 10000"/>
                  <a:gd name="connsiteX1-111" fmla="*/ 2410 w 10000"/>
                  <a:gd name="connsiteY1-112" fmla="*/ 8495 h 10000"/>
                  <a:gd name="connsiteX2-113" fmla="*/ 3371 w 10000"/>
                  <a:gd name="connsiteY2-114" fmla="*/ 7999 h 10000"/>
                  <a:gd name="connsiteX3-115" fmla="*/ 4848 w 10000"/>
                  <a:gd name="connsiteY3-116" fmla="*/ 8350 h 10000"/>
                  <a:gd name="connsiteX4-117" fmla="*/ 5904 w 10000"/>
                  <a:gd name="connsiteY4-118" fmla="*/ 10000 h 10000"/>
                  <a:gd name="connsiteX5-119" fmla="*/ 10000 w 10000"/>
                  <a:gd name="connsiteY5-120" fmla="*/ 5773 h 10000"/>
                  <a:gd name="connsiteX6-121" fmla="*/ 7408 w 10000"/>
                  <a:gd name="connsiteY6-122" fmla="*/ 1673 h 10000"/>
                  <a:gd name="connsiteX7-123" fmla="*/ 3375 w 10000"/>
                  <a:gd name="connsiteY7-124" fmla="*/ 0 h 10000"/>
                  <a:gd name="connsiteX8-125" fmla="*/ 0 w 10000"/>
                  <a:gd name="connsiteY8-126" fmla="*/ 1569 h 10000"/>
                  <a:gd name="connsiteX0-127" fmla="*/ 0 w 10000"/>
                  <a:gd name="connsiteY0-128" fmla="*/ 1569 h 10000"/>
                  <a:gd name="connsiteX1-129" fmla="*/ 2410 w 10000"/>
                  <a:gd name="connsiteY1-130" fmla="*/ 8495 h 10000"/>
                  <a:gd name="connsiteX2-131" fmla="*/ 3371 w 10000"/>
                  <a:gd name="connsiteY2-132" fmla="*/ 7999 h 10000"/>
                  <a:gd name="connsiteX3-133" fmla="*/ 4848 w 10000"/>
                  <a:gd name="connsiteY3-134" fmla="*/ 8350 h 10000"/>
                  <a:gd name="connsiteX4-135" fmla="*/ 5904 w 10000"/>
                  <a:gd name="connsiteY4-136" fmla="*/ 10000 h 10000"/>
                  <a:gd name="connsiteX5-137" fmla="*/ 10000 w 10000"/>
                  <a:gd name="connsiteY5-138" fmla="*/ 5773 h 10000"/>
                  <a:gd name="connsiteX6-139" fmla="*/ 7408 w 10000"/>
                  <a:gd name="connsiteY6-140" fmla="*/ 1673 h 10000"/>
                  <a:gd name="connsiteX7-141" fmla="*/ 3375 w 10000"/>
                  <a:gd name="connsiteY7-142" fmla="*/ 0 h 10000"/>
                  <a:gd name="connsiteX8-143" fmla="*/ 0 w 10000"/>
                  <a:gd name="connsiteY8-144" fmla="*/ 1569 h 10000"/>
                  <a:gd name="connsiteX0-145" fmla="*/ 0 w 10000"/>
                  <a:gd name="connsiteY0-146" fmla="*/ 1569 h 10000"/>
                  <a:gd name="connsiteX1-147" fmla="*/ 2396 w 10000"/>
                  <a:gd name="connsiteY1-148" fmla="*/ 8473 h 10000"/>
                  <a:gd name="connsiteX2-149" fmla="*/ 3371 w 10000"/>
                  <a:gd name="connsiteY2-150" fmla="*/ 7999 h 10000"/>
                  <a:gd name="connsiteX3-151" fmla="*/ 4848 w 10000"/>
                  <a:gd name="connsiteY3-152" fmla="*/ 8350 h 10000"/>
                  <a:gd name="connsiteX4-153" fmla="*/ 5904 w 10000"/>
                  <a:gd name="connsiteY4-154" fmla="*/ 10000 h 10000"/>
                  <a:gd name="connsiteX5-155" fmla="*/ 10000 w 10000"/>
                  <a:gd name="connsiteY5-156" fmla="*/ 5773 h 10000"/>
                  <a:gd name="connsiteX6-157" fmla="*/ 7408 w 10000"/>
                  <a:gd name="connsiteY6-158" fmla="*/ 1673 h 10000"/>
                  <a:gd name="connsiteX7-159" fmla="*/ 3375 w 10000"/>
                  <a:gd name="connsiteY7-160" fmla="*/ 0 h 10000"/>
                  <a:gd name="connsiteX8-161" fmla="*/ 0 w 10000"/>
                  <a:gd name="connsiteY8-162" fmla="*/ 1569 h 10000"/>
                  <a:gd name="connsiteX0-163" fmla="*/ 0 w 10000"/>
                  <a:gd name="connsiteY0-164" fmla="*/ 1569 h 10000"/>
                  <a:gd name="connsiteX1-165" fmla="*/ 2396 w 10000"/>
                  <a:gd name="connsiteY1-166" fmla="*/ 8473 h 10000"/>
                  <a:gd name="connsiteX2-167" fmla="*/ 3521 w 10000"/>
                  <a:gd name="connsiteY2-168" fmla="*/ 7955 h 10000"/>
                  <a:gd name="connsiteX3-169" fmla="*/ 4848 w 10000"/>
                  <a:gd name="connsiteY3-170" fmla="*/ 8350 h 10000"/>
                  <a:gd name="connsiteX4-171" fmla="*/ 5904 w 10000"/>
                  <a:gd name="connsiteY4-172" fmla="*/ 10000 h 10000"/>
                  <a:gd name="connsiteX5-173" fmla="*/ 10000 w 10000"/>
                  <a:gd name="connsiteY5-174" fmla="*/ 5773 h 10000"/>
                  <a:gd name="connsiteX6-175" fmla="*/ 7408 w 10000"/>
                  <a:gd name="connsiteY6-176" fmla="*/ 1673 h 10000"/>
                  <a:gd name="connsiteX7-177" fmla="*/ 3375 w 10000"/>
                  <a:gd name="connsiteY7-178" fmla="*/ 0 h 10000"/>
                  <a:gd name="connsiteX8-179" fmla="*/ 0 w 10000"/>
                  <a:gd name="connsiteY8-180" fmla="*/ 1569 h 10000"/>
                  <a:gd name="connsiteX0-181" fmla="*/ 0 w 10000"/>
                  <a:gd name="connsiteY0-182" fmla="*/ 1569 h 10000"/>
                  <a:gd name="connsiteX1-183" fmla="*/ 2396 w 10000"/>
                  <a:gd name="connsiteY1-184" fmla="*/ 8473 h 10000"/>
                  <a:gd name="connsiteX2-185" fmla="*/ 3521 w 10000"/>
                  <a:gd name="connsiteY2-186" fmla="*/ 7955 h 10000"/>
                  <a:gd name="connsiteX3-187" fmla="*/ 4944 w 10000"/>
                  <a:gd name="connsiteY3-188" fmla="*/ 8461 h 10000"/>
                  <a:gd name="connsiteX4-189" fmla="*/ 5904 w 10000"/>
                  <a:gd name="connsiteY4-190" fmla="*/ 10000 h 10000"/>
                  <a:gd name="connsiteX5-191" fmla="*/ 10000 w 10000"/>
                  <a:gd name="connsiteY5-192" fmla="*/ 5773 h 10000"/>
                  <a:gd name="connsiteX6-193" fmla="*/ 7408 w 10000"/>
                  <a:gd name="connsiteY6-194" fmla="*/ 1673 h 10000"/>
                  <a:gd name="connsiteX7-195" fmla="*/ 3375 w 10000"/>
                  <a:gd name="connsiteY7-196" fmla="*/ 0 h 10000"/>
                  <a:gd name="connsiteX8-197" fmla="*/ 0 w 10000"/>
                  <a:gd name="connsiteY8-198" fmla="*/ 1569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0000" h="10000">
                    <a:moveTo>
                      <a:pt x="0" y="1569"/>
                    </a:moveTo>
                    <a:lnTo>
                      <a:pt x="2396" y="8473"/>
                    </a:lnTo>
                    <a:cubicBezTo>
                      <a:pt x="2555" y="8335"/>
                      <a:pt x="3096" y="7957"/>
                      <a:pt x="3521" y="7955"/>
                    </a:cubicBezTo>
                    <a:cubicBezTo>
                      <a:pt x="3946" y="7953"/>
                      <a:pt x="4547" y="8120"/>
                      <a:pt x="4944" y="8461"/>
                    </a:cubicBezTo>
                    <a:cubicBezTo>
                      <a:pt x="5341" y="8802"/>
                      <a:pt x="5465" y="8847"/>
                      <a:pt x="5904" y="10000"/>
                    </a:cubicBezTo>
                    <a:cubicBezTo>
                      <a:pt x="5924" y="9951"/>
                      <a:pt x="9551" y="6276"/>
                      <a:pt x="10000" y="5773"/>
                    </a:cubicBezTo>
                    <a:cubicBezTo>
                      <a:pt x="9763" y="4334"/>
                      <a:pt x="8175" y="2455"/>
                      <a:pt x="7408" y="1673"/>
                    </a:cubicBezTo>
                    <a:cubicBezTo>
                      <a:pt x="6315" y="561"/>
                      <a:pt x="5123" y="0"/>
                      <a:pt x="3375" y="0"/>
                    </a:cubicBezTo>
                    <a:cubicBezTo>
                      <a:pt x="2003" y="0"/>
                      <a:pt x="905" y="790"/>
                      <a:pt x="0" y="1569"/>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7"/>
              <p:cNvSpPr/>
              <p:nvPr/>
            </p:nvSpPr>
            <p:spPr bwMode="auto">
              <a:xfrm>
                <a:off x="2741215" y="1035449"/>
                <a:ext cx="214313" cy="236538"/>
              </a:xfrm>
              <a:custGeom>
                <a:avLst/>
                <a:gdLst>
                  <a:gd name="T0" fmla="*/ 3283 w 3283"/>
                  <a:gd name="T1" fmla="*/ 1515 h 3629"/>
                  <a:gd name="T2" fmla="*/ 1800 w 3283"/>
                  <a:gd name="T3" fmla="*/ 0 h 3629"/>
                  <a:gd name="T4" fmla="*/ 591 w 3283"/>
                  <a:gd name="T5" fmla="*/ 836 h 3629"/>
                  <a:gd name="T6" fmla="*/ 0 w 3283"/>
                  <a:gd name="T7" fmla="*/ 2290 h 3629"/>
                  <a:gd name="T8" fmla="*/ 0 w 3283"/>
                  <a:gd name="T9" fmla="*/ 3030 h 3629"/>
                  <a:gd name="T10" fmla="*/ 1059 w 3283"/>
                  <a:gd name="T11" fmla="*/ 3629 h 3629"/>
                  <a:gd name="T12" fmla="*/ 2118 w 3283"/>
                  <a:gd name="T13" fmla="*/ 3100 h 3629"/>
                  <a:gd name="T14" fmla="*/ 2490 w 3283"/>
                  <a:gd name="T15" fmla="*/ 2098 h 3629"/>
                  <a:gd name="T16" fmla="*/ 3283 w 3283"/>
                  <a:gd name="T17" fmla="*/ 1515 h 3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83" h="3629">
                    <a:moveTo>
                      <a:pt x="3283" y="1515"/>
                    </a:moveTo>
                    <a:lnTo>
                      <a:pt x="1800" y="0"/>
                    </a:lnTo>
                    <a:cubicBezTo>
                      <a:pt x="1283" y="345"/>
                      <a:pt x="1058" y="365"/>
                      <a:pt x="591" y="836"/>
                    </a:cubicBezTo>
                    <a:cubicBezTo>
                      <a:pt x="305" y="1124"/>
                      <a:pt x="0" y="1723"/>
                      <a:pt x="0" y="2290"/>
                    </a:cubicBezTo>
                    <a:lnTo>
                      <a:pt x="0" y="3030"/>
                    </a:lnTo>
                    <a:cubicBezTo>
                      <a:pt x="0" y="3160"/>
                      <a:pt x="907" y="3548"/>
                      <a:pt x="1059" y="3629"/>
                    </a:cubicBezTo>
                    <a:lnTo>
                      <a:pt x="2118" y="3100"/>
                    </a:lnTo>
                    <a:cubicBezTo>
                      <a:pt x="2118" y="2385"/>
                      <a:pt x="1986" y="2348"/>
                      <a:pt x="2490" y="2098"/>
                    </a:cubicBezTo>
                    <a:cubicBezTo>
                      <a:pt x="2732" y="1977"/>
                      <a:pt x="3150" y="1712"/>
                      <a:pt x="3283" y="151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
              <p:cNvSpPr/>
              <p:nvPr/>
            </p:nvSpPr>
            <p:spPr bwMode="auto">
              <a:xfrm>
                <a:off x="2593976" y="796926"/>
                <a:ext cx="177800" cy="266753"/>
              </a:xfrm>
              <a:custGeom>
                <a:avLst/>
                <a:gdLst>
                  <a:gd name="T0" fmla="*/ 2718 w 2718"/>
                  <a:gd name="T1" fmla="*/ 1867 h 4087"/>
                  <a:gd name="T2" fmla="*/ 1659 w 2718"/>
                  <a:gd name="T3" fmla="*/ 0 h 4087"/>
                  <a:gd name="T4" fmla="*/ 0 w 2718"/>
                  <a:gd name="T5" fmla="*/ 2783 h 4087"/>
                  <a:gd name="T6" fmla="*/ 0 w 2718"/>
                  <a:gd name="T7" fmla="*/ 2889 h 4087"/>
                  <a:gd name="T8" fmla="*/ 283 w 2718"/>
                  <a:gd name="T9" fmla="*/ 4087 h 4087"/>
                  <a:gd name="T10" fmla="*/ 2224 w 2718"/>
                  <a:gd name="T11" fmla="*/ 3276 h 4087"/>
                  <a:gd name="T12" fmla="*/ 2110 w 2718"/>
                  <a:gd name="T13" fmla="*/ 2817 h 4087"/>
                  <a:gd name="T14" fmla="*/ 2718 w 2718"/>
                  <a:gd name="T15" fmla="*/ 1867 h 4087"/>
                  <a:gd name="connsiteX0" fmla="*/ 10033 w 10033"/>
                  <a:gd name="connsiteY0" fmla="*/ 4568 h 10005"/>
                  <a:gd name="connsiteX1" fmla="*/ 6137 w 10033"/>
                  <a:gd name="connsiteY1" fmla="*/ 0 h 10005"/>
                  <a:gd name="connsiteX2" fmla="*/ 33 w 10033"/>
                  <a:gd name="connsiteY2" fmla="*/ 6809 h 10005"/>
                  <a:gd name="connsiteX3" fmla="*/ 33 w 10033"/>
                  <a:gd name="connsiteY3" fmla="*/ 7069 h 10005"/>
                  <a:gd name="connsiteX4" fmla="*/ 1074 w 10033"/>
                  <a:gd name="connsiteY4" fmla="*/ 10000 h 10005"/>
                  <a:gd name="connsiteX5" fmla="*/ 8215 w 10033"/>
                  <a:gd name="connsiteY5" fmla="*/ 7840 h 10005"/>
                  <a:gd name="connsiteX6" fmla="*/ 7796 w 10033"/>
                  <a:gd name="connsiteY6" fmla="*/ 6893 h 10005"/>
                  <a:gd name="connsiteX7" fmla="*/ 10033 w 10033"/>
                  <a:gd name="connsiteY7" fmla="*/ 4568 h 10005"/>
                  <a:gd name="connsiteX0-1" fmla="*/ 10000 w 10000"/>
                  <a:gd name="connsiteY0-2" fmla="*/ 4568 h 10236"/>
                  <a:gd name="connsiteX1-3" fmla="*/ 6104 w 10000"/>
                  <a:gd name="connsiteY1-4" fmla="*/ 0 h 10236"/>
                  <a:gd name="connsiteX2-5" fmla="*/ 0 w 10000"/>
                  <a:gd name="connsiteY2-6" fmla="*/ 6809 h 10236"/>
                  <a:gd name="connsiteX3-7" fmla="*/ 0 w 10000"/>
                  <a:gd name="connsiteY3-8" fmla="*/ 7069 h 10236"/>
                  <a:gd name="connsiteX4-9" fmla="*/ 1041 w 10000"/>
                  <a:gd name="connsiteY4-10" fmla="*/ 10000 h 10236"/>
                  <a:gd name="connsiteX5-11" fmla="*/ 8182 w 10000"/>
                  <a:gd name="connsiteY5-12" fmla="*/ 7840 h 10236"/>
                  <a:gd name="connsiteX6-13" fmla="*/ 7763 w 10000"/>
                  <a:gd name="connsiteY6-14" fmla="*/ 6893 h 10236"/>
                  <a:gd name="connsiteX7-15" fmla="*/ 10000 w 10000"/>
                  <a:gd name="connsiteY7-16" fmla="*/ 4568 h 10236"/>
                  <a:gd name="connsiteX0-17" fmla="*/ 10000 w 10000"/>
                  <a:gd name="connsiteY0-18" fmla="*/ 4568 h 10001"/>
                  <a:gd name="connsiteX1-19" fmla="*/ 6104 w 10000"/>
                  <a:gd name="connsiteY1-20" fmla="*/ 0 h 10001"/>
                  <a:gd name="connsiteX2-21" fmla="*/ 0 w 10000"/>
                  <a:gd name="connsiteY2-22" fmla="*/ 6809 h 10001"/>
                  <a:gd name="connsiteX3-23" fmla="*/ 0 w 10000"/>
                  <a:gd name="connsiteY3-24" fmla="*/ 7069 h 10001"/>
                  <a:gd name="connsiteX4-25" fmla="*/ 1041 w 10000"/>
                  <a:gd name="connsiteY4-26" fmla="*/ 10000 h 10001"/>
                  <a:gd name="connsiteX5-27" fmla="*/ 8182 w 10000"/>
                  <a:gd name="connsiteY5-28" fmla="*/ 7840 h 10001"/>
                  <a:gd name="connsiteX6-29" fmla="*/ 7763 w 10000"/>
                  <a:gd name="connsiteY6-30" fmla="*/ 6893 h 10001"/>
                  <a:gd name="connsiteX7-31" fmla="*/ 10000 w 10000"/>
                  <a:gd name="connsiteY7-32" fmla="*/ 4568 h 10001"/>
                  <a:gd name="connsiteX0-33" fmla="*/ 10000 w 10000"/>
                  <a:gd name="connsiteY0-34" fmla="*/ 4568 h 10002"/>
                  <a:gd name="connsiteX1-35" fmla="*/ 6104 w 10000"/>
                  <a:gd name="connsiteY1-36" fmla="*/ 0 h 10002"/>
                  <a:gd name="connsiteX2-37" fmla="*/ 0 w 10000"/>
                  <a:gd name="connsiteY2-38" fmla="*/ 6809 h 10002"/>
                  <a:gd name="connsiteX3-39" fmla="*/ 0 w 10000"/>
                  <a:gd name="connsiteY3-40" fmla="*/ 7069 h 10002"/>
                  <a:gd name="connsiteX4-41" fmla="*/ 1041 w 10000"/>
                  <a:gd name="connsiteY4-42" fmla="*/ 10000 h 10002"/>
                  <a:gd name="connsiteX5-43" fmla="*/ 8182 w 10000"/>
                  <a:gd name="connsiteY5-44" fmla="*/ 7840 h 10002"/>
                  <a:gd name="connsiteX6-45" fmla="*/ 7763 w 10000"/>
                  <a:gd name="connsiteY6-46" fmla="*/ 6893 h 10002"/>
                  <a:gd name="connsiteX7-47" fmla="*/ 10000 w 10000"/>
                  <a:gd name="connsiteY7-48" fmla="*/ 4568 h 10002"/>
                  <a:gd name="connsiteX0-49" fmla="*/ 10000 w 10000"/>
                  <a:gd name="connsiteY0-50" fmla="*/ 4568 h 10002"/>
                  <a:gd name="connsiteX1-51" fmla="*/ 6104 w 10000"/>
                  <a:gd name="connsiteY1-52" fmla="*/ 0 h 10002"/>
                  <a:gd name="connsiteX2-53" fmla="*/ 0 w 10000"/>
                  <a:gd name="connsiteY2-54" fmla="*/ 6809 h 10002"/>
                  <a:gd name="connsiteX3-55" fmla="*/ 1041 w 10000"/>
                  <a:gd name="connsiteY3-56" fmla="*/ 10000 h 10002"/>
                  <a:gd name="connsiteX4-57" fmla="*/ 8182 w 10000"/>
                  <a:gd name="connsiteY4-58" fmla="*/ 7840 h 10002"/>
                  <a:gd name="connsiteX5-59" fmla="*/ 7763 w 10000"/>
                  <a:gd name="connsiteY5-60" fmla="*/ 6893 h 10002"/>
                  <a:gd name="connsiteX6-61" fmla="*/ 10000 w 10000"/>
                  <a:gd name="connsiteY6-62" fmla="*/ 4568 h 10002"/>
                  <a:gd name="connsiteX0-63" fmla="*/ 10000 w 10000"/>
                  <a:gd name="connsiteY0-64" fmla="*/ 4568 h 10002"/>
                  <a:gd name="connsiteX1-65" fmla="*/ 6104 w 10000"/>
                  <a:gd name="connsiteY1-66" fmla="*/ 0 h 10002"/>
                  <a:gd name="connsiteX2-67" fmla="*/ 0 w 10000"/>
                  <a:gd name="connsiteY2-68" fmla="*/ 6809 h 10002"/>
                  <a:gd name="connsiteX3-69" fmla="*/ 1041 w 10000"/>
                  <a:gd name="connsiteY3-70" fmla="*/ 10000 h 10002"/>
                  <a:gd name="connsiteX4-71" fmla="*/ 8182 w 10000"/>
                  <a:gd name="connsiteY4-72" fmla="*/ 7840 h 10002"/>
                  <a:gd name="connsiteX5-73" fmla="*/ 7763 w 10000"/>
                  <a:gd name="connsiteY5-74" fmla="*/ 6893 h 10002"/>
                  <a:gd name="connsiteX6-75" fmla="*/ 10000 w 10000"/>
                  <a:gd name="connsiteY6-76" fmla="*/ 4568 h 10002"/>
                  <a:gd name="connsiteX0-77" fmla="*/ 10000 w 10000"/>
                  <a:gd name="connsiteY0-78" fmla="*/ 4568 h 10002"/>
                  <a:gd name="connsiteX1-79" fmla="*/ 6104 w 10000"/>
                  <a:gd name="connsiteY1-80" fmla="*/ 0 h 10002"/>
                  <a:gd name="connsiteX2-81" fmla="*/ 0 w 10000"/>
                  <a:gd name="connsiteY2-82" fmla="*/ 6809 h 10002"/>
                  <a:gd name="connsiteX3-83" fmla="*/ 1041 w 10000"/>
                  <a:gd name="connsiteY3-84" fmla="*/ 10000 h 10002"/>
                  <a:gd name="connsiteX4-85" fmla="*/ 8182 w 10000"/>
                  <a:gd name="connsiteY4-86" fmla="*/ 7840 h 10002"/>
                  <a:gd name="connsiteX5-87" fmla="*/ 7763 w 10000"/>
                  <a:gd name="connsiteY5-88" fmla="*/ 6893 h 10002"/>
                  <a:gd name="connsiteX6-89" fmla="*/ 10000 w 10000"/>
                  <a:gd name="connsiteY6-90" fmla="*/ 4568 h 1000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000" h="10002">
                    <a:moveTo>
                      <a:pt x="10000" y="4568"/>
                    </a:moveTo>
                    <a:lnTo>
                      <a:pt x="6104" y="0"/>
                    </a:lnTo>
                    <a:cubicBezTo>
                      <a:pt x="3024" y="1370"/>
                      <a:pt x="0" y="3433"/>
                      <a:pt x="0" y="6809"/>
                    </a:cubicBezTo>
                    <a:cubicBezTo>
                      <a:pt x="82" y="7888"/>
                      <a:pt x="32" y="8495"/>
                      <a:pt x="1041" y="10000"/>
                    </a:cubicBezTo>
                    <a:cubicBezTo>
                      <a:pt x="1092" y="10076"/>
                      <a:pt x="7689" y="8013"/>
                      <a:pt x="8182" y="7840"/>
                    </a:cubicBezTo>
                    <a:cubicBezTo>
                      <a:pt x="8032" y="7632"/>
                      <a:pt x="7734" y="7191"/>
                      <a:pt x="7763" y="6893"/>
                    </a:cubicBezTo>
                    <a:cubicBezTo>
                      <a:pt x="7881" y="5723"/>
                      <a:pt x="8469" y="5248"/>
                      <a:pt x="10000" y="4568"/>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2857501" y="869406"/>
                <a:ext cx="163513" cy="265658"/>
              </a:xfrm>
              <a:custGeom>
                <a:avLst/>
                <a:gdLst>
                  <a:gd name="T0" fmla="*/ 212 w 2506"/>
                  <a:gd name="T1" fmla="*/ 1128 h 4017"/>
                  <a:gd name="T2" fmla="*/ 353 w 2506"/>
                  <a:gd name="T3" fmla="*/ 1692 h 4017"/>
                  <a:gd name="T4" fmla="*/ 0 w 2506"/>
                  <a:gd name="T5" fmla="*/ 2502 h 4017"/>
                  <a:gd name="T6" fmla="*/ 1483 w 2506"/>
                  <a:gd name="T7" fmla="*/ 4017 h 4017"/>
                  <a:gd name="T8" fmla="*/ 2506 w 2506"/>
                  <a:gd name="T9" fmla="*/ 1656 h 4017"/>
                  <a:gd name="T10" fmla="*/ 2012 w 2506"/>
                  <a:gd name="T11" fmla="*/ 0 h 4017"/>
                  <a:gd name="T12" fmla="*/ 212 w 2506"/>
                  <a:gd name="T13" fmla="*/ 1128 h 4017"/>
                  <a:gd name="connsiteX0" fmla="*/ 846 w 10000"/>
                  <a:gd name="connsiteY0" fmla="*/ 2879 h 10071"/>
                  <a:gd name="connsiteX1" fmla="*/ 1409 w 10000"/>
                  <a:gd name="connsiteY1" fmla="*/ 4283 h 10071"/>
                  <a:gd name="connsiteX2" fmla="*/ 0 w 10000"/>
                  <a:gd name="connsiteY2" fmla="*/ 6300 h 10071"/>
                  <a:gd name="connsiteX3" fmla="*/ 5918 w 10000"/>
                  <a:gd name="connsiteY3" fmla="*/ 10071 h 10071"/>
                  <a:gd name="connsiteX4" fmla="*/ 10000 w 10000"/>
                  <a:gd name="connsiteY4" fmla="*/ 4193 h 10071"/>
                  <a:gd name="connsiteX5" fmla="*/ 8029 w 10000"/>
                  <a:gd name="connsiteY5" fmla="*/ 0 h 10071"/>
                  <a:gd name="connsiteX6" fmla="*/ 846 w 10000"/>
                  <a:gd name="connsiteY6" fmla="*/ 2879 h 10071"/>
                  <a:gd name="connsiteX0-1" fmla="*/ 846 w 10000"/>
                  <a:gd name="connsiteY0-2" fmla="*/ 2879 h 10071"/>
                  <a:gd name="connsiteX1-3" fmla="*/ 1409 w 10000"/>
                  <a:gd name="connsiteY1-4" fmla="*/ 4283 h 10071"/>
                  <a:gd name="connsiteX2-5" fmla="*/ 0 w 10000"/>
                  <a:gd name="connsiteY2-6" fmla="*/ 6300 h 10071"/>
                  <a:gd name="connsiteX3-7" fmla="*/ 5918 w 10000"/>
                  <a:gd name="connsiteY3-8" fmla="*/ 10071 h 10071"/>
                  <a:gd name="connsiteX4-9" fmla="*/ 10000 w 10000"/>
                  <a:gd name="connsiteY4-10" fmla="*/ 4193 h 10071"/>
                  <a:gd name="connsiteX5-11" fmla="*/ 8029 w 10000"/>
                  <a:gd name="connsiteY5-12" fmla="*/ 0 h 10071"/>
                  <a:gd name="connsiteX6-13" fmla="*/ 846 w 10000"/>
                  <a:gd name="connsiteY6-14" fmla="*/ 2879 h 10071"/>
                  <a:gd name="connsiteX0-15" fmla="*/ 846 w 10000"/>
                  <a:gd name="connsiteY0-16" fmla="*/ 2879 h 10071"/>
                  <a:gd name="connsiteX1-17" fmla="*/ 1409 w 10000"/>
                  <a:gd name="connsiteY1-18" fmla="*/ 4283 h 10071"/>
                  <a:gd name="connsiteX2-19" fmla="*/ 0 w 10000"/>
                  <a:gd name="connsiteY2-20" fmla="*/ 6300 h 10071"/>
                  <a:gd name="connsiteX3-21" fmla="*/ 5918 w 10000"/>
                  <a:gd name="connsiteY3-22" fmla="*/ 10071 h 10071"/>
                  <a:gd name="connsiteX4-23" fmla="*/ 10000 w 10000"/>
                  <a:gd name="connsiteY4-24" fmla="*/ 4193 h 10071"/>
                  <a:gd name="connsiteX5-25" fmla="*/ 8029 w 10000"/>
                  <a:gd name="connsiteY5-26" fmla="*/ 0 h 10071"/>
                  <a:gd name="connsiteX6-27" fmla="*/ 846 w 10000"/>
                  <a:gd name="connsiteY6-28" fmla="*/ 2879 h 10071"/>
                  <a:gd name="connsiteX0-29" fmla="*/ 801 w 10000"/>
                  <a:gd name="connsiteY0-30" fmla="*/ 2808 h 10071"/>
                  <a:gd name="connsiteX1-31" fmla="*/ 1409 w 10000"/>
                  <a:gd name="connsiteY1-32" fmla="*/ 4283 h 10071"/>
                  <a:gd name="connsiteX2-33" fmla="*/ 0 w 10000"/>
                  <a:gd name="connsiteY2-34" fmla="*/ 6300 h 10071"/>
                  <a:gd name="connsiteX3-35" fmla="*/ 5918 w 10000"/>
                  <a:gd name="connsiteY3-36" fmla="*/ 10071 h 10071"/>
                  <a:gd name="connsiteX4-37" fmla="*/ 10000 w 10000"/>
                  <a:gd name="connsiteY4-38" fmla="*/ 4193 h 10071"/>
                  <a:gd name="connsiteX5-39" fmla="*/ 8029 w 10000"/>
                  <a:gd name="connsiteY5-40" fmla="*/ 0 h 10071"/>
                  <a:gd name="connsiteX6-41" fmla="*/ 801 w 10000"/>
                  <a:gd name="connsiteY6-42" fmla="*/ 2808 h 10071"/>
                  <a:gd name="connsiteX0-43" fmla="*/ 801 w 10000"/>
                  <a:gd name="connsiteY0-44" fmla="*/ 2879 h 10142"/>
                  <a:gd name="connsiteX1-45" fmla="*/ 1409 w 10000"/>
                  <a:gd name="connsiteY1-46" fmla="*/ 4354 h 10142"/>
                  <a:gd name="connsiteX2-47" fmla="*/ 0 w 10000"/>
                  <a:gd name="connsiteY2-48" fmla="*/ 6371 h 10142"/>
                  <a:gd name="connsiteX3-49" fmla="*/ 5918 w 10000"/>
                  <a:gd name="connsiteY3-50" fmla="*/ 10142 h 10142"/>
                  <a:gd name="connsiteX4-51" fmla="*/ 10000 w 10000"/>
                  <a:gd name="connsiteY4-52" fmla="*/ 4264 h 10142"/>
                  <a:gd name="connsiteX5-53" fmla="*/ 7984 w 10000"/>
                  <a:gd name="connsiteY5-54" fmla="*/ 0 h 10142"/>
                  <a:gd name="connsiteX6-55" fmla="*/ 801 w 10000"/>
                  <a:gd name="connsiteY6-56" fmla="*/ 2879 h 10142"/>
                  <a:gd name="connsiteX0-57" fmla="*/ 801 w 10000"/>
                  <a:gd name="connsiteY0-58" fmla="*/ 2879 h 10142"/>
                  <a:gd name="connsiteX1-59" fmla="*/ 1409 w 10000"/>
                  <a:gd name="connsiteY1-60" fmla="*/ 4354 h 10142"/>
                  <a:gd name="connsiteX2-61" fmla="*/ 0 w 10000"/>
                  <a:gd name="connsiteY2-62" fmla="*/ 6371 h 10142"/>
                  <a:gd name="connsiteX3-63" fmla="*/ 5918 w 10000"/>
                  <a:gd name="connsiteY3-64" fmla="*/ 10142 h 10142"/>
                  <a:gd name="connsiteX4-65" fmla="*/ 10000 w 10000"/>
                  <a:gd name="connsiteY4-66" fmla="*/ 4264 h 10142"/>
                  <a:gd name="connsiteX5-67" fmla="*/ 7984 w 10000"/>
                  <a:gd name="connsiteY5-68" fmla="*/ 0 h 10142"/>
                  <a:gd name="connsiteX6-69" fmla="*/ 801 w 10000"/>
                  <a:gd name="connsiteY6-70" fmla="*/ 2879 h 101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000" h="10142">
                    <a:moveTo>
                      <a:pt x="801" y="2879"/>
                    </a:moveTo>
                    <a:cubicBezTo>
                      <a:pt x="1056" y="3213"/>
                      <a:pt x="1542" y="3772"/>
                      <a:pt x="1409" y="4354"/>
                    </a:cubicBezTo>
                    <a:cubicBezTo>
                      <a:pt x="1276" y="4936"/>
                      <a:pt x="670" y="5932"/>
                      <a:pt x="0" y="6371"/>
                    </a:cubicBezTo>
                    <a:lnTo>
                      <a:pt x="5918" y="10142"/>
                    </a:lnTo>
                    <a:cubicBezTo>
                      <a:pt x="7989" y="9278"/>
                      <a:pt x="10000" y="6540"/>
                      <a:pt x="10000" y="4264"/>
                    </a:cubicBezTo>
                    <a:cubicBezTo>
                      <a:pt x="10000" y="3037"/>
                      <a:pt x="8716" y="574"/>
                      <a:pt x="7984" y="0"/>
                    </a:cubicBezTo>
                    <a:cubicBezTo>
                      <a:pt x="7082" y="350"/>
                      <a:pt x="1406" y="2565"/>
                      <a:pt x="801" y="2879"/>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 name="圆角矩形标注 6"/>
            <p:cNvSpPr/>
            <p:nvPr/>
          </p:nvSpPr>
          <p:spPr>
            <a:xfrm>
              <a:off x="827584" y="4318325"/>
              <a:ext cx="2880320" cy="674117"/>
            </a:xfrm>
            <a:prstGeom prst="wedgeRoundRectCallout">
              <a:avLst>
                <a:gd name="adj1" fmla="val -18330"/>
                <a:gd name="adj2" fmla="val 67310"/>
                <a:gd name="adj3" fmla="val 16667"/>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mn-ea"/>
                </a:rPr>
                <a:t>跨学科主题学习方面</a:t>
              </a:r>
              <a:endParaRPr lang="zh-CN" altLang="en-US" b="1" dirty="0">
                <a:solidFill>
                  <a:schemeClr val="bg1"/>
                </a:solidFill>
                <a:latin typeface="微软雅黑" panose="020B0503020204020204" pitchFamily="34" charset="-122"/>
                <a:ea typeface="微软雅黑" panose="020B0503020204020204" pitchFamily="34" charset="-122"/>
                <a:sym typeface="+mn-ea"/>
              </a:endParaRPr>
            </a:p>
          </p:txBody>
        </p:sp>
      </p:grpSp>
      <p:grpSp>
        <p:nvGrpSpPr>
          <p:cNvPr id="12" name="组合 11"/>
          <p:cNvGrpSpPr/>
          <p:nvPr/>
        </p:nvGrpSpPr>
        <p:grpSpPr>
          <a:xfrm>
            <a:off x="4356031" y="647844"/>
            <a:ext cx="4305935" cy="1510665"/>
            <a:chOff x="4690676" y="1777380"/>
            <a:chExt cx="4305935" cy="1510665"/>
          </a:xfrm>
        </p:grpSpPr>
        <p:sp>
          <p:nvSpPr>
            <p:cNvPr id="13" name="泪滴形 12"/>
            <p:cNvSpPr/>
            <p:nvPr/>
          </p:nvSpPr>
          <p:spPr>
            <a:xfrm>
              <a:off x="4690676" y="1777380"/>
              <a:ext cx="360040" cy="360040"/>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4" name="TextBox 13"/>
            <p:cNvSpPr txBox="1"/>
            <p:nvPr/>
          </p:nvSpPr>
          <p:spPr>
            <a:xfrm>
              <a:off x="5267256" y="1777380"/>
              <a:ext cx="3729355" cy="1510665"/>
            </a:xfrm>
            <a:prstGeom prst="rect">
              <a:avLst/>
            </a:prstGeom>
            <a:noFill/>
          </p:spPr>
          <p:txBody>
            <a:bodyPr wrap="square" rtlCol="0">
              <a:spAutoFit/>
            </a:bodyPr>
            <a:lstStyle/>
            <a:p>
              <a:pPr algn="just">
                <a:lnSpc>
                  <a:spcPct val="110000"/>
                </a:lnSpc>
                <a:spcAft>
                  <a:spcPts val="600"/>
                </a:spcAft>
              </a:pPr>
              <a:r>
                <a:rPr lang="zh-CN" altLang="en-US" sz="1400" dirty="0">
                  <a:latin typeface="微软雅黑" panose="020B0503020204020204" pitchFamily="34" charset="-122"/>
                  <a:ea typeface="微软雅黑" panose="020B0503020204020204" pitchFamily="34" charset="-122"/>
                </a:rPr>
                <a:t>关于跨学科主题学习活动的国内外研究比较少，本研究主要从跨学科主题学习活动的基础理论研究、跨学科主题学习的设计思路研究、跨学科主题学习活动的主题构建研究以及跨学科主题学习活动的实施模式研究四个方面来进行阐述。</a:t>
              </a:r>
              <a:endParaRPr lang="zh-CN" altLang="en-US" sz="1400" dirty="0">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356031" y="2445475"/>
            <a:ext cx="4464685" cy="1747520"/>
            <a:chOff x="4690676" y="2586316"/>
            <a:chExt cx="4464685" cy="1747520"/>
          </a:xfrm>
        </p:grpSpPr>
        <p:sp>
          <p:nvSpPr>
            <p:cNvPr id="16" name="泪滴形 15"/>
            <p:cNvSpPr/>
            <p:nvPr/>
          </p:nvSpPr>
          <p:spPr>
            <a:xfrm>
              <a:off x="4690676" y="2611189"/>
              <a:ext cx="360040" cy="360040"/>
            </a:xfrm>
            <a:prstGeom prst="teardrop">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7" name="TextBox 16"/>
            <p:cNvSpPr txBox="1"/>
            <p:nvPr/>
          </p:nvSpPr>
          <p:spPr>
            <a:xfrm>
              <a:off x="5277416" y="2586316"/>
              <a:ext cx="3877945" cy="1747520"/>
            </a:xfrm>
            <a:prstGeom prst="rect">
              <a:avLst/>
            </a:prstGeom>
            <a:noFill/>
          </p:spPr>
          <p:txBody>
            <a:bodyPr wrap="square" rtlCol="0">
              <a:spAutoFit/>
            </a:bodyPr>
            <a:lstStyle/>
            <a:p>
              <a:pPr algn="just">
                <a:lnSpc>
                  <a:spcPct val="110000"/>
                </a:lnSpc>
                <a:spcAft>
                  <a:spcPts val="600"/>
                </a:spcAft>
              </a:pPr>
              <a:r>
                <a:rPr lang="zh-CN" altLang="en-US" sz="1400" dirty="0">
                  <a:latin typeface="微软雅黑" panose="020B0503020204020204" pitchFamily="34" charset="-122"/>
                  <a:ea typeface="微软雅黑" panose="020B0503020204020204" pitchFamily="34" charset="-122"/>
                </a:rPr>
                <a:t>通过研究发现，国内外已经有很多学生针对跨学科主题学习进行了研究，而针对信息科技学科方面的研究不是很多，因此本研究将以国内现有关于小学信息技术生活化教学的研究成果为基础，围绕新课标与教材，对小学信息科技跨学科主题学习活动的生活化教学的进一步实施与完善提出建议。</a:t>
              </a:r>
              <a:endParaRPr lang="zh-CN" altLang="en-US" sz="1400" dirty="0">
                <a:latin typeface="微软雅黑" panose="020B0503020204020204" pitchFamily="34" charset="-122"/>
                <a:ea typeface="微软雅黑" panose="020B0503020204020204" pitchFamily="34" charset="-122"/>
              </a:endParaRPr>
            </a:p>
          </p:txBody>
        </p:sp>
      </p:grpSp>
      <p:pic>
        <p:nvPicPr>
          <p:cNvPr id="24" name="图片 23" descr="长江小学校标（透明）"/>
          <p:cNvPicPr>
            <a:picLocks noChangeAspect="1"/>
          </p:cNvPicPr>
          <p:nvPr/>
        </p:nvPicPr>
        <p:blipFill>
          <a:blip r:embed="rId1"/>
          <a:stretch>
            <a:fillRect/>
          </a:stretch>
        </p:blipFill>
        <p:spPr>
          <a:xfrm>
            <a:off x="8394065" y="60960"/>
            <a:ext cx="644525" cy="6826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3318677" y="1500868"/>
            <a:ext cx="1858881" cy="1862362"/>
            <a:chOff x="3318677" y="1551668"/>
            <a:chExt cx="1858881" cy="1862362"/>
          </a:xfrm>
        </p:grpSpPr>
        <p:sp>
          <p:nvSpPr>
            <p:cNvPr id="15" name="Oval 160"/>
            <p:cNvSpPr>
              <a:spLocks noChangeArrowheads="1"/>
            </p:cNvSpPr>
            <p:nvPr/>
          </p:nvSpPr>
          <p:spPr bwMode="auto">
            <a:xfrm>
              <a:off x="3318677" y="1551668"/>
              <a:ext cx="1858881" cy="1862362"/>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16" name="Oval 161"/>
            <p:cNvSpPr>
              <a:spLocks noChangeArrowheads="1"/>
            </p:cNvSpPr>
            <p:nvPr/>
          </p:nvSpPr>
          <p:spPr bwMode="auto">
            <a:xfrm>
              <a:off x="3482286" y="1704834"/>
              <a:ext cx="1549067" cy="1549067"/>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defRPr sz="2000" b="1">
                  <a:solidFill>
                    <a:schemeClr val="bg1"/>
                  </a:solidFill>
                  <a:latin typeface="Arial" panose="020B0604020202020204" pitchFamily="34" charset="0"/>
                  <a:ea typeface="黑体" panose="02010609060101010101" pitchFamily="49" charset="-122"/>
                </a:defRPr>
              </a:lvl1pPr>
              <a:lvl2pPr marL="742950" indent="-285750" eaLnBrk="0" hangingPunct="0">
                <a:defRPr sz="2000" b="1">
                  <a:solidFill>
                    <a:schemeClr val="bg1"/>
                  </a:solidFill>
                  <a:latin typeface="Arial" panose="020B0604020202020204" pitchFamily="34" charset="0"/>
                  <a:ea typeface="黑体" panose="02010609060101010101" pitchFamily="49" charset="-122"/>
                </a:defRPr>
              </a:lvl2pPr>
              <a:lvl3pPr marL="1143000" indent="-228600" eaLnBrk="0" hangingPunct="0">
                <a:defRPr sz="2000" b="1">
                  <a:solidFill>
                    <a:schemeClr val="bg1"/>
                  </a:solidFill>
                  <a:latin typeface="Arial" panose="020B0604020202020204" pitchFamily="34" charset="0"/>
                  <a:ea typeface="黑体" panose="02010609060101010101" pitchFamily="49" charset="-122"/>
                </a:defRPr>
              </a:lvl3pPr>
              <a:lvl4pPr marL="1600200" indent="-228600" eaLnBrk="0" hangingPunct="0">
                <a:defRPr sz="2000" b="1">
                  <a:solidFill>
                    <a:schemeClr val="bg1"/>
                  </a:solidFill>
                  <a:latin typeface="Arial" panose="020B0604020202020204" pitchFamily="34" charset="0"/>
                  <a:ea typeface="黑体" panose="02010609060101010101" pitchFamily="49" charset="-122"/>
                </a:defRPr>
              </a:lvl4pPr>
              <a:lvl5pPr marL="2057400" indent="-228600" eaLnBrk="0" hangingPunct="0">
                <a:defRPr sz="2000" b="1">
                  <a:solidFill>
                    <a:schemeClr val="bg1"/>
                  </a:solidFill>
                  <a:latin typeface="Arial" panose="020B0604020202020204" pitchFamily="34" charset="0"/>
                  <a:ea typeface="黑体" panose="02010609060101010101" pitchFamily="49" charset="-122"/>
                </a:defRPr>
              </a:lvl5pPr>
              <a:lvl6pPr marL="25146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6pPr>
              <a:lvl7pPr marL="29718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7pPr>
              <a:lvl8pPr marL="34290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8pPr>
              <a:lvl9pPr marL="38862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9pPr>
            </a:lstStyle>
            <a:p>
              <a:pPr eaLnBrk="1" hangingPunct="1"/>
              <a:endParaRPr lang="zh-CN" altLang="en-US">
                <a:ea typeface="方正品尚黑简体"/>
              </a:endParaRPr>
            </a:p>
          </p:txBody>
        </p:sp>
        <p:sp>
          <p:nvSpPr>
            <p:cNvPr id="17" name="Rectangle 47"/>
            <p:cNvSpPr>
              <a:spLocks noChangeArrowheads="1"/>
            </p:cNvSpPr>
            <p:nvPr/>
          </p:nvSpPr>
          <p:spPr bwMode="auto">
            <a:xfrm>
              <a:off x="3819766" y="1998478"/>
              <a:ext cx="831850" cy="899160"/>
            </a:xfrm>
            <a:prstGeom prst="rect">
              <a:avLst/>
            </a:prstGeom>
            <a:noFill/>
          </p:spPr>
          <p:txBody>
            <a:bodyPr wrap="none" lIns="68580" tIns="34290" rIns="68580" bIns="34290" rtlCol="0">
              <a:spAutoFit/>
            </a:bodyPr>
            <a:lstStyle/>
            <a:p>
              <a:pPr algn="ctr"/>
              <a:r>
                <a:rPr lang="en-US" altLang="zh-CN" sz="5400" dirty="0">
                  <a:ea typeface="方正品尚黑简体"/>
                  <a:cs typeface="Aharoni" panose="02010803020104030203" pitchFamily="2" charset="-79"/>
                </a:rPr>
                <a:t>02</a:t>
              </a:r>
              <a:endParaRPr lang="en-US" altLang="zh-CN" sz="5400" dirty="0">
                <a:ea typeface="方正品尚黑简体"/>
                <a:cs typeface="Aharoni" panose="02010803020104030203" pitchFamily="2" charset="-79"/>
              </a:endParaRPr>
            </a:p>
          </p:txBody>
        </p:sp>
      </p:grpSp>
      <p:grpSp>
        <p:nvGrpSpPr>
          <p:cNvPr id="26" name="组合 25"/>
          <p:cNvGrpSpPr/>
          <p:nvPr/>
        </p:nvGrpSpPr>
        <p:grpSpPr bwMode="auto">
          <a:xfrm>
            <a:off x="-42866" y="1817960"/>
            <a:ext cx="3168350" cy="1322070"/>
            <a:chOff x="958536" y="1213238"/>
            <a:chExt cx="3738737" cy="1559754"/>
          </a:xfrm>
        </p:grpSpPr>
        <p:grpSp>
          <p:nvGrpSpPr>
            <p:cNvPr id="27" name="组合 39"/>
            <p:cNvGrpSpPr/>
            <p:nvPr/>
          </p:nvGrpSpPr>
          <p:grpSpPr bwMode="auto">
            <a:xfrm>
              <a:off x="1010872" y="1410663"/>
              <a:ext cx="3686401" cy="1176508"/>
              <a:chOff x="1068022" y="1410663"/>
              <a:chExt cx="3686401" cy="1176508"/>
            </a:xfrm>
          </p:grpSpPr>
          <p:sp>
            <p:nvSpPr>
              <p:cNvPr id="29" name="矩形 28"/>
              <p:cNvSpPr/>
              <p:nvPr/>
            </p:nvSpPr>
            <p:spPr>
              <a:xfrm>
                <a:off x="1068022" y="1493517"/>
                <a:ext cx="1022315" cy="1006086"/>
              </a:xfrm>
              <a:prstGeom prst="rect">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30" name="矩形 29"/>
              <p:cNvSpPr/>
              <p:nvPr/>
            </p:nvSpPr>
            <p:spPr>
              <a:xfrm>
                <a:off x="2028427" y="1410663"/>
                <a:ext cx="2725996" cy="615811"/>
              </a:xfrm>
              <a:prstGeom prst="rect">
                <a:avLst/>
              </a:prstGeom>
            </p:spPr>
            <p:txBody>
              <a:bodyPr wrap="square">
                <a:spAutoFit/>
              </a:bodyPr>
              <a:lstStyle/>
              <a:p>
                <a:r>
                  <a:rPr lang="zh-CN" altLang="en-US" sz="2800" spc="300" dirty="0">
                    <a:latin typeface="微软雅黑" panose="020B0503020204020204" pitchFamily="34" charset="-122"/>
                    <a:ea typeface="微软雅黑" panose="020B0503020204020204" pitchFamily="34" charset="-122"/>
                  </a:rPr>
                  <a:t>认识与理解</a:t>
                </a:r>
                <a:endParaRPr lang="zh-CN" altLang="en-US" sz="2800" spc="300" dirty="0">
                  <a:latin typeface="微软雅黑" panose="020B0503020204020204" pitchFamily="34" charset="-122"/>
                  <a:ea typeface="微软雅黑" panose="020B0503020204020204" pitchFamily="34" charset="-122"/>
                </a:endParaRPr>
              </a:p>
            </p:txBody>
          </p:sp>
          <p:sp>
            <p:nvSpPr>
              <p:cNvPr id="31" name="TextBox 5"/>
              <p:cNvSpPr txBox="1">
                <a:spLocks noChangeArrowheads="1"/>
              </p:cNvSpPr>
              <p:nvPr/>
            </p:nvSpPr>
            <p:spPr bwMode="auto">
              <a:xfrm>
                <a:off x="2044907" y="2027588"/>
                <a:ext cx="1915254" cy="559583"/>
              </a:xfrm>
              <a:prstGeom prst="rect">
                <a:avLst/>
              </a:prstGeom>
              <a:noFill/>
              <a:ln w="9525">
                <a:noFill/>
                <a:miter lim="800000"/>
              </a:ln>
            </p:spPr>
            <p:txBody>
              <a:bodyPr wrap="none">
                <a:spAutoFit/>
              </a:bodyPr>
              <a:lstStyle/>
              <a:p>
                <a:r>
                  <a:rPr lang="en-US" altLang="zh-CN" sz="2500" b="1" dirty="0" err="1">
                    <a:solidFill>
                      <a:schemeClr val="tx1">
                        <a:lumMod val="85000"/>
                        <a:lumOff val="15000"/>
                      </a:schemeClr>
                    </a:solidFill>
                    <a:latin typeface="方正品尚黑简体"/>
                    <a:ea typeface="方正品尚黑简体"/>
                    <a:cs typeface="Arial Unicode MS" panose="020B0604020202020204" pitchFamily="34" charset="-122"/>
                  </a:rPr>
                  <a:t>omprehend</a:t>
                </a:r>
                <a:endParaRPr lang="zh-CN" altLang="en-US" sz="2500" b="1" dirty="0">
                  <a:solidFill>
                    <a:schemeClr val="tx1">
                      <a:lumMod val="85000"/>
                      <a:lumOff val="15000"/>
                    </a:schemeClr>
                  </a:solidFill>
                  <a:latin typeface="方正品尚黑简体"/>
                  <a:ea typeface="方正品尚黑简体"/>
                  <a:cs typeface="Arial Unicode MS" panose="020B0604020202020204" pitchFamily="34" charset="-122"/>
                </a:endParaRPr>
              </a:p>
            </p:txBody>
          </p:sp>
        </p:grpSp>
        <p:sp>
          <p:nvSpPr>
            <p:cNvPr id="28" name="矩形 27"/>
            <p:cNvSpPr/>
            <p:nvPr/>
          </p:nvSpPr>
          <p:spPr>
            <a:xfrm>
              <a:off x="958536" y="1213238"/>
              <a:ext cx="1012741" cy="1559754"/>
            </a:xfrm>
            <a:prstGeom prst="rect">
              <a:avLst/>
            </a:prstGeom>
          </p:spPr>
          <p:txBody>
            <a:bodyPr wrap="square">
              <a:spAutoFit/>
            </a:bodyPr>
            <a:lstStyle/>
            <a:p>
              <a:pPr algn="ctr" fontAlgn="auto">
                <a:spcBef>
                  <a:spcPts val="0"/>
                </a:spcBef>
                <a:spcAft>
                  <a:spcPts val="0"/>
                </a:spcAft>
                <a:defRPr/>
              </a:pPr>
              <a:r>
                <a:rPr lang="en-US" altLang="zh-CN" sz="8000" dirty="0">
                  <a:solidFill>
                    <a:schemeClr val="bg1"/>
                  </a:solidFill>
                  <a:latin typeface="方正品尚黑简体"/>
                  <a:ea typeface="方正品尚黑简体"/>
                  <a:cs typeface="Arial Unicode MS" panose="020B0604020202020204" pitchFamily="34" charset="-122"/>
                </a:rPr>
                <a:t>C</a:t>
              </a:r>
              <a:endParaRPr lang="zh-CN" altLang="en-US" sz="8000" dirty="0">
                <a:solidFill>
                  <a:schemeClr val="bg1"/>
                </a:solidFill>
                <a:latin typeface="方正品尚黑简体"/>
                <a:ea typeface="方正品尚黑简体"/>
                <a:cs typeface="Arial Unicode MS" panose="020B0604020202020204" pitchFamily="34" charset="-122"/>
              </a:endParaRPr>
            </a:p>
          </p:txBody>
        </p:sp>
      </p:grpSp>
      <p:sp>
        <p:nvSpPr>
          <p:cNvPr id="36" name="矩形 35"/>
          <p:cNvSpPr/>
          <p:nvPr/>
        </p:nvSpPr>
        <p:spPr>
          <a:xfrm>
            <a:off x="5917659" y="2429946"/>
            <a:ext cx="1198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研究意义</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Freeform 5"/>
          <p:cNvSpPr>
            <a:spLocks noEditPoints="1"/>
          </p:cNvSpPr>
          <p:nvPr/>
        </p:nvSpPr>
        <p:spPr bwMode="auto">
          <a:xfrm>
            <a:off x="5343693" y="1852014"/>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sz="2000">
              <a:latin typeface="Arial" panose="020B0604020202020204" pitchFamily="34" charset="0"/>
              <a:ea typeface="宋体" panose="02010600030101010101" pitchFamily="2" charset="-122"/>
            </a:endParaRPr>
          </a:p>
        </p:txBody>
      </p:sp>
      <p:sp>
        <p:nvSpPr>
          <p:cNvPr id="38" name="矩形 37"/>
          <p:cNvSpPr/>
          <p:nvPr/>
        </p:nvSpPr>
        <p:spPr>
          <a:xfrm>
            <a:off x="5842729" y="1843498"/>
            <a:ext cx="1706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核心概念</a:t>
            </a: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界定</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Freeform 5"/>
          <p:cNvSpPr>
            <a:spLocks noEditPoints="1"/>
          </p:cNvSpPr>
          <p:nvPr/>
        </p:nvSpPr>
        <p:spPr bwMode="auto">
          <a:xfrm>
            <a:off x="5343693" y="2443785"/>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2000"/>
          </a:p>
        </p:txBody>
      </p:sp>
      <p:sp>
        <p:nvSpPr>
          <p:cNvPr id="2" name="文本框 1"/>
          <p:cNvSpPr txBox="1"/>
          <p:nvPr/>
        </p:nvSpPr>
        <p:spPr>
          <a:xfrm>
            <a:off x="885190" y="234315"/>
            <a:ext cx="3048000" cy="368300"/>
          </a:xfrm>
          <a:prstGeom prst="rect">
            <a:avLst/>
          </a:prstGeom>
          <a:noFill/>
        </p:spPr>
        <p:txBody>
          <a:bodyPr wrap="square" rtlCol="0">
            <a:spAutoFit/>
          </a:bodyPr>
          <a:p>
            <a:endParaRPr lang="zh-CN" altLang="en-US"/>
          </a:p>
        </p:txBody>
      </p:sp>
      <p:sp>
        <p:nvSpPr>
          <p:cNvPr id="3" name="Freeform 5"/>
          <p:cNvSpPr>
            <a:spLocks noEditPoints="1"/>
          </p:cNvSpPr>
          <p:nvPr/>
        </p:nvSpPr>
        <p:spPr bwMode="auto">
          <a:xfrm>
            <a:off x="5343693" y="3035605"/>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2000"/>
          </a:p>
        </p:txBody>
      </p:sp>
      <p:sp>
        <p:nvSpPr>
          <p:cNvPr id="4" name="矩形 3"/>
          <p:cNvSpPr/>
          <p:nvPr/>
        </p:nvSpPr>
        <p:spPr>
          <a:xfrm>
            <a:off x="5940519" y="3004621"/>
            <a:ext cx="1198880" cy="398780"/>
          </a:xfrm>
          <a:prstGeom prst="rect">
            <a:avLst/>
          </a:prstGeom>
        </p:spPr>
        <p:txBody>
          <a:bodyPr wrap="none">
            <a:spAutoFit/>
          </a:bodyPr>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主要观点</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
                                        <p:tgtEl>
                                          <p:spTgt spid="26"/>
                                        </p:tgtEl>
                                        <p:attrNameLst>
                                          <p:attrName>ppt_x</p:attrName>
                                        </p:attrNameLst>
                                      </p:cBhvr>
                                      <p:tavLst>
                                        <p:tav tm="0">
                                          <p:val>
                                            <p:strVal val="#ppt_x+#ppt_w*1.125000"/>
                                          </p:val>
                                        </p:tav>
                                        <p:tav tm="100000">
                                          <p:val>
                                            <p:strVal val="#ppt_x"/>
                                          </p:val>
                                        </p:tav>
                                      </p:tavLst>
                                    </p:anim>
                                    <p:animEffect transition="in" filter="wipe(left)">
                                      <p:cBhvr>
                                        <p:cTn id="8" dur="300"/>
                                        <p:tgtEl>
                                          <p:spTgt spid="26"/>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6" presetClass="emph" presetSubtype="0" repeatCount="2000" autoRev="1" fill="hold" nodeType="afterEffect">
                                  <p:stCondLst>
                                    <p:cond delay="0"/>
                                  </p:stCondLst>
                                  <p:childTnLst>
                                    <p:animScale>
                                      <p:cBhvr>
                                        <p:cTn id="17" dur="200" fill="hold"/>
                                        <p:tgtEl>
                                          <p:spTgt spid="32"/>
                                        </p:tgtEl>
                                      </p:cBhvr>
                                      <p:by x="110000" y="110000"/>
                                    </p:animScale>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500"/>
                                        <p:tgtEl>
                                          <p:spTgt spid="41"/>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500"/>
                                        <p:tgtEl>
                                          <p:spTgt spid="36"/>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500"/>
                                        <p:tgtEl>
                                          <p:spTgt spid="3"/>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left)">
                                      <p:cBhvr>
                                        <p:cTn id="4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bldLvl="0" animBg="1"/>
      <p:bldP spid="38" grpId="0"/>
      <p:bldP spid="41" grpId="0" bldLvl="0" animBg="1"/>
      <p:bldP spid="3" grpId="0" bldLvl="0" animBg="1"/>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0"/>
            <a:ext cx="2241548" cy="390525"/>
            <a:chOff x="2" y="0"/>
            <a:chExt cx="2241548" cy="390525"/>
          </a:xfrm>
        </p:grpSpPr>
        <p:sp>
          <p:nvSpPr>
            <p:cNvPr id="3" name="Freeform 316"/>
            <p:cNvSpPr/>
            <p:nvPr/>
          </p:nvSpPr>
          <p:spPr bwMode="auto">
            <a:xfrm>
              <a:off x="2" y="0"/>
              <a:ext cx="224154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 name="矩形 3"/>
            <p:cNvSpPr/>
            <p:nvPr/>
          </p:nvSpPr>
          <p:spPr>
            <a:xfrm>
              <a:off x="227402" y="12201"/>
              <a:ext cx="1807287"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核心概念界定</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5" name="Arc 682"/>
          <p:cNvSpPr/>
          <p:nvPr/>
        </p:nvSpPr>
        <p:spPr bwMode="auto">
          <a:xfrm rot="17006405">
            <a:off x="2324181" y="1623510"/>
            <a:ext cx="634759" cy="627805"/>
          </a:xfrm>
          <a:custGeom>
            <a:avLst/>
            <a:gdLst>
              <a:gd name="T0" fmla="*/ 7139448 w 21600"/>
              <a:gd name="T1" fmla="*/ 0 h 21356"/>
              <a:gd name="T2" fmla="*/ 47640451 w 21600"/>
              <a:gd name="T3" fmla="*/ 47134805 h 21356"/>
              <a:gd name="T4" fmla="*/ 0 w 21600"/>
              <a:gd name="T5" fmla="*/ 47134805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76200">
            <a:solidFill>
              <a:schemeClr val="tx2">
                <a:lumMod val="75000"/>
              </a:schemeClr>
            </a:solidFill>
            <a:prstDash val="solid"/>
            <a:round/>
            <a:headEnd w="lg" len="lg"/>
            <a:tailEnd type="triangle" w="lg" len="lg"/>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p>
            <a:endParaRPr lang="zh-CN" altLang="en-US">
              <a:solidFill>
                <a:schemeClr val="tx1">
                  <a:lumMod val="65000"/>
                  <a:lumOff val="35000"/>
                </a:schemeClr>
              </a:solidFill>
            </a:endParaRPr>
          </a:p>
        </p:txBody>
      </p:sp>
      <p:sp>
        <p:nvSpPr>
          <p:cNvPr id="9" name="Arc 681"/>
          <p:cNvSpPr/>
          <p:nvPr/>
        </p:nvSpPr>
        <p:spPr bwMode="auto">
          <a:xfrm rot="6721685">
            <a:off x="3258782" y="3325882"/>
            <a:ext cx="1193028" cy="969522"/>
          </a:xfrm>
          <a:custGeom>
            <a:avLst/>
            <a:gdLst>
              <a:gd name="T0" fmla="*/ 115621791 w 21600"/>
              <a:gd name="T1" fmla="*/ 0 h 15695"/>
              <a:gd name="T2" fmla="*/ 168290462 w 21600"/>
              <a:gd name="T3" fmla="*/ 152955741 h 15695"/>
              <a:gd name="T4" fmla="*/ 0 w 21600"/>
              <a:gd name="T5" fmla="*/ 152955741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76200">
            <a:solidFill>
              <a:schemeClr val="tx2">
                <a:lumMod val="75000"/>
              </a:schemeClr>
            </a:solidFill>
            <a:prstDash val="solid"/>
            <a:round/>
            <a:headEnd w="lg" len="lg"/>
            <a:tailEnd type="triangle" w="lg" len="lg"/>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p>
            <a:endParaRPr lang="zh-CN" altLang="en-US">
              <a:solidFill>
                <a:schemeClr val="tx1">
                  <a:lumMod val="65000"/>
                  <a:lumOff val="35000"/>
                </a:schemeClr>
              </a:solidFill>
            </a:endParaRPr>
          </a:p>
        </p:txBody>
      </p:sp>
      <p:sp>
        <p:nvSpPr>
          <p:cNvPr id="10" name="Arc 683"/>
          <p:cNvSpPr/>
          <p:nvPr/>
        </p:nvSpPr>
        <p:spPr bwMode="auto">
          <a:xfrm rot="256945">
            <a:off x="4448382" y="1859167"/>
            <a:ext cx="388405" cy="562244"/>
          </a:xfrm>
          <a:custGeom>
            <a:avLst/>
            <a:gdLst>
              <a:gd name="T0" fmla="*/ 2673113 w 21600"/>
              <a:gd name="T1" fmla="*/ 0 h 31203"/>
              <a:gd name="T2" fmla="*/ 15875916 w 21600"/>
              <a:gd name="T3" fmla="*/ 25874024 h 31203"/>
              <a:gd name="T4" fmla="*/ 0 w 21600"/>
              <a:gd name="T5" fmla="*/ 17708743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76200">
            <a:solidFill>
              <a:schemeClr val="bg1">
                <a:lumMod val="75000"/>
              </a:schemeClr>
            </a:solidFill>
            <a:prstDash val="solid"/>
            <a:round/>
            <a:headEnd w="lg" len="lg"/>
            <a:tailEnd type="triangle" w="lg" len="lg"/>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p>
            <a:endParaRPr lang="zh-CN" altLang="en-US">
              <a:solidFill>
                <a:schemeClr val="tx1">
                  <a:lumMod val="65000"/>
                  <a:lumOff val="35000"/>
                </a:schemeClr>
              </a:solidFill>
            </a:endParaRPr>
          </a:p>
        </p:txBody>
      </p:sp>
      <p:pic>
        <p:nvPicPr>
          <p:cNvPr id="45" name="图片 44" descr="长江小学校标（透明）"/>
          <p:cNvPicPr>
            <a:picLocks noChangeAspect="1"/>
          </p:cNvPicPr>
          <p:nvPr/>
        </p:nvPicPr>
        <p:blipFill>
          <a:blip r:embed="rId1"/>
          <a:stretch>
            <a:fillRect/>
          </a:stretch>
        </p:blipFill>
        <p:spPr>
          <a:xfrm>
            <a:off x="8394065" y="60960"/>
            <a:ext cx="644525" cy="682625"/>
          </a:xfrm>
          <a:prstGeom prst="rect">
            <a:avLst/>
          </a:prstGeom>
        </p:spPr>
      </p:pic>
      <p:grpSp>
        <p:nvGrpSpPr>
          <p:cNvPr id="47" name="说明文字1"/>
          <p:cNvGrpSpPr/>
          <p:nvPr/>
        </p:nvGrpSpPr>
        <p:grpSpPr>
          <a:xfrm>
            <a:off x="131445" y="527685"/>
            <a:ext cx="1903095" cy="1907695"/>
            <a:chOff x="859255" y="1398992"/>
            <a:chExt cx="2411465" cy="2157008"/>
          </a:xfrm>
        </p:grpSpPr>
        <p:sp>
          <p:nvSpPr>
            <p:cNvPr id="48" name="TextBox 27"/>
            <p:cNvSpPr txBox="1"/>
            <p:nvPr>
              <p:custDataLst>
                <p:tags r:id="rId2"/>
              </p:custDataLst>
            </p:nvPr>
          </p:nvSpPr>
          <p:spPr>
            <a:xfrm>
              <a:off x="859255" y="1398992"/>
              <a:ext cx="2387326" cy="381251"/>
            </a:xfrm>
            <a:prstGeom prst="rect">
              <a:avLst/>
            </a:prstGeom>
            <a:noFill/>
          </p:spPr>
          <p:txBody>
            <a:bodyPr wrap="square" rtlCol="0">
              <a:spAutoFit/>
            </a:bodyPr>
            <a:lstStyle/>
            <a:p>
              <a:r>
                <a:rPr lang="zh-CN" altLang="en-US" sz="1600" b="1">
                  <a:latin typeface="微软雅黑" panose="020B0503020204020204" pitchFamily="34" charset="-122"/>
                  <a:ea typeface="微软雅黑" panose="020B0503020204020204" pitchFamily="34" charset="-122"/>
                </a:rPr>
                <a:t>生活教育理念</a:t>
              </a:r>
              <a:endParaRPr lang="zh-CN" altLang="en-US" sz="1600" b="1">
                <a:latin typeface="微软雅黑" panose="020B0503020204020204" pitchFamily="34" charset="-122"/>
                <a:ea typeface="微软雅黑" panose="020B0503020204020204" pitchFamily="34" charset="-122"/>
              </a:endParaRPr>
            </a:p>
          </p:txBody>
        </p:sp>
        <p:sp>
          <p:nvSpPr>
            <p:cNvPr id="49" name="TextBox 28"/>
            <p:cNvSpPr txBox="1"/>
            <p:nvPr>
              <p:custDataLst>
                <p:tags r:id="rId3"/>
              </p:custDataLst>
            </p:nvPr>
          </p:nvSpPr>
          <p:spPr>
            <a:xfrm>
              <a:off x="894088" y="1687080"/>
              <a:ext cx="2376632" cy="1868920"/>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pPr indent="457200" algn="l" fontAlgn="auto">
                <a:lnSpc>
                  <a:spcPct val="121000"/>
                </a:lnSpc>
                <a:spcAft>
                  <a:spcPts val="600"/>
                </a:spcAft>
              </a:pPr>
              <a:r>
                <a:rPr lang="en-US" altLang="zh-CN" dirty="0"/>
                <a:t>“</a:t>
              </a:r>
              <a:r>
                <a:rPr lang="zh-CN" altLang="en-US" dirty="0"/>
                <a:t>生活教育</a:t>
              </a:r>
              <a:r>
                <a:rPr lang="en-US" altLang="zh-CN" dirty="0"/>
                <a:t>”</a:t>
              </a:r>
              <a:r>
                <a:rPr lang="zh-CN" altLang="en-US" dirty="0"/>
                <a:t>是陶行知教育思想的核心，集中反映了他在教育目标、内容和方法等方面的主张，反映了陶行知探索适合中国国情和时代需要的教育理论的努力。</a:t>
              </a:r>
              <a:endParaRPr lang="zh-CN" altLang="en-US" dirty="0"/>
            </a:p>
          </p:txBody>
        </p:sp>
      </p:grpSp>
      <p:grpSp>
        <p:nvGrpSpPr>
          <p:cNvPr id="50" name="说明文字1"/>
          <p:cNvGrpSpPr/>
          <p:nvPr/>
        </p:nvGrpSpPr>
        <p:grpSpPr>
          <a:xfrm>
            <a:off x="2148205" y="92075"/>
            <a:ext cx="3118485" cy="1258570"/>
            <a:chOff x="812228" y="1398992"/>
            <a:chExt cx="2672080" cy="1258570"/>
          </a:xfrm>
        </p:grpSpPr>
        <p:sp>
          <p:nvSpPr>
            <p:cNvPr id="51" name="TextBox 30"/>
            <p:cNvSpPr txBox="1"/>
            <p:nvPr>
              <p:custDataLst>
                <p:tags r:id="rId4"/>
              </p:custDataLst>
            </p:nvPr>
          </p:nvSpPr>
          <p:spPr>
            <a:xfrm>
              <a:off x="812228" y="1398992"/>
              <a:ext cx="2387326" cy="337185"/>
            </a:xfrm>
            <a:prstGeom prst="rect">
              <a:avLst/>
            </a:prstGeom>
            <a:noFill/>
          </p:spPr>
          <p:txBody>
            <a:bodyPr wrap="square" rtlCol="0">
              <a:spAutoFit/>
            </a:bodyPr>
            <a:lstStyle/>
            <a:p>
              <a:pPr algn="l"/>
              <a:r>
                <a:rPr lang="zh-CN" altLang="en-US" sz="1600" b="1">
                  <a:latin typeface="微软雅黑" panose="020B0503020204020204" pitchFamily="34" charset="-122"/>
                  <a:ea typeface="微软雅黑" panose="020B0503020204020204" pitchFamily="34" charset="-122"/>
                </a:rPr>
                <a:t>小学信息科技</a:t>
              </a:r>
              <a:endParaRPr lang="zh-CN" altLang="en-US" sz="1600" b="1">
                <a:latin typeface="微软雅黑" panose="020B0503020204020204" pitchFamily="34" charset="-122"/>
                <a:ea typeface="微软雅黑" panose="020B0503020204020204" pitchFamily="34" charset="-122"/>
              </a:endParaRPr>
            </a:p>
          </p:txBody>
        </p:sp>
        <p:sp>
          <p:nvSpPr>
            <p:cNvPr id="52" name="TextBox 31"/>
            <p:cNvSpPr txBox="1"/>
            <p:nvPr>
              <p:custDataLst>
                <p:tags r:id="rId5"/>
              </p:custDataLst>
            </p:nvPr>
          </p:nvSpPr>
          <p:spPr>
            <a:xfrm>
              <a:off x="862393" y="1673947"/>
              <a:ext cx="2621915" cy="983615"/>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pPr indent="457200" fontAlgn="auto">
                <a:lnSpc>
                  <a:spcPct val="121000"/>
                </a:lnSpc>
                <a:spcAft>
                  <a:spcPts val="600"/>
                </a:spcAft>
              </a:pPr>
              <a:r>
                <a:rPr lang="zh-CN" altLang="en-US" dirty="0"/>
                <a:t>指的是小学信息科技学科，本学科通过系统化的课程设计与教学活动，培养学生掌握基础的信息技术知识、技能以及信息素养的过程。</a:t>
              </a:r>
              <a:endParaRPr lang="zh-CN" altLang="en-US" dirty="0"/>
            </a:p>
          </p:txBody>
        </p:sp>
      </p:grpSp>
      <p:grpSp>
        <p:nvGrpSpPr>
          <p:cNvPr id="53" name="说明文字1"/>
          <p:cNvGrpSpPr/>
          <p:nvPr/>
        </p:nvGrpSpPr>
        <p:grpSpPr>
          <a:xfrm>
            <a:off x="5361940" y="483235"/>
            <a:ext cx="3124200" cy="2383790"/>
            <a:chOff x="883394" y="1398992"/>
            <a:chExt cx="2539365" cy="2383790"/>
          </a:xfrm>
        </p:grpSpPr>
        <p:sp>
          <p:nvSpPr>
            <p:cNvPr id="54" name="TextBox 24"/>
            <p:cNvSpPr txBox="1"/>
            <p:nvPr>
              <p:custDataLst>
                <p:tags r:id="rId6"/>
              </p:custDataLst>
            </p:nvPr>
          </p:nvSpPr>
          <p:spPr>
            <a:xfrm>
              <a:off x="883394" y="1398992"/>
              <a:ext cx="2387326" cy="337185"/>
            </a:xfrm>
            <a:prstGeom prst="rect">
              <a:avLst/>
            </a:prstGeom>
            <a:noFill/>
          </p:spPr>
          <p:txBody>
            <a:bodyPr wrap="square" rtlCol="0">
              <a:spAutoFit/>
            </a:bodyPr>
            <a:lstStyle/>
            <a:p>
              <a:r>
                <a:rPr lang="zh-CN" altLang="en-US" sz="1600" b="1">
                  <a:latin typeface="微软雅黑" panose="020B0503020204020204" pitchFamily="34" charset="-122"/>
                  <a:ea typeface="微软雅黑" panose="020B0503020204020204" pitchFamily="34" charset="-122"/>
                </a:rPr>
                <a:t>跨学科主题学习活动</a:t>
              </a:r>
              <a:endParaRPr lang="zh-CN" altLang="en-US" sz="1600" b="1">
                <a:latin typeface="微软雅黑" panose="020B0503020204020204" pitchFamily="34" charset="-122"/>
                <a:ea typeface="微软雅黑" panose="020B0503020204020204" pitchFamily="34" charset="-122"/>
              </a:endParaRPr>
            </a:p>
          </p:txBody>
        </p:sp>
        <p:sp>
          <p:nvSpPr>
            <p:cNvPr id="55" name="TextBox 25"/>
            <p:cNvSpPr txBox="1"/>
            <p:nvPr>
              <p:custDataLst>
                <p:tags r:id="rId7"/>
              </p:custDataLst>
            </p:nvPr>
          </p:nvSpPr>
          <p:spPr>
            <a:xfrm>
              <a:off x="894189" y="1683472"/>
              <a:ext cx="2528570" cy="2099310"/>
            </a:xfrm>
            <a:prstGeom prst="rect">
              <a:avLst/>
            </a:prstGeom>
            <a:noFill/>
          </p:spPr>
          <p:txBody>
            <a:bodyPr wrap="square" rtlCol="0">
              <a:sp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pPr indent="457200" fontAlgn="auto">
                <a:lnSpc>
                  <a:spcPct val="121000"/>
                </a:lnSpc>
                <a:spcAft>
                  <a:spcPts val="600"/>
                </a:spcAft>
              </a:pPr>
              <a:r>
                <a:rPr lang="zh-CN" altLang="en-US" dirty="0"/>
                <a:t>跨学科主题学习活动是指围绕某一具有现实意义或挑战性的主题，整合两个或两个以上学科的知识、技能与方法，设计并实施的一系列综合性学习活动。在本课题中强调信息科技与其他学科的深度融合，通过项目式学习、问题解决、探究学习等形式，引导学生从多角度、多层次分析问题，运用跨学科知识寻找解决方案。</a:t>
              </a:r>
              <a:endParaRPr lang="zh-CN" altLang="en-US" dirty="0"/>
            </a:p>
          </p:txBody>
        </p:sp>
      </p:grpSp>
      <p:grpSp>
        <p:nvGrpSpPr>
          <p:cNvPr id="15" name="组合 14"/>
          <p:cNvGrpSpPr/>
          <p:nvPr/>
        </p:nvGrpSpPr>
        <p:grpSpPr>
          <a:xfrm>
            <a:off x="939800" y="2345690"/>
            <a:ext cx="2145030" cy="2145030"/>
            <a:chOff x="2637" y="4257"/>
            <a:chExt cx="3378" cy="3378"/>
          </a:xfrm>
        </p:grpSpPr>
        <p:sp>
          <p:nvSpPr>
            <p:cNvPr id="7" name="Freeform 675"/>
            <p:cNvSpPr>
              <a:spLocks noEditPoints="1"/>
            </p:cNvSpPr>
            <p:nvPr/>
          </p:nvSpPr>
          <p:spPr bwMode="auto">
            <a:xfrm rot="21275257">
              <a:off x="2637" y="4257"/>
              <a:ext cx="3379" cy="3379"/>
            </a:xfrm>
            <a:custGeom>
              <a:avLst/>
              <a:gdLst>
                <a:gd name="T0" fmla="*/ 3285144 w 2622"/>
                <a:gd name="T1" fmla="*/ 1506563 h 2622"/>
                <a:gd name="T2" fmla="*/ 3217140 w 2622"/>
                <a:gd name="T3" fmla="*/ 1216236 h 2622"/>
                <a:gd name="T4" fmla="*/ 3154366 w 2622"/>
                <a:gd name="T5" fmla="*/ 776822 h 2622"/>
                <a:gd name="T6" fmla="*/ 2898041 w 2622"/>
                <a:gd name="T7" fmla="*/ 664352 h 2622"/>
                <a:gd name="T8" fmla="*/ 2678334 w 2622"/>
                <a:gd name="T9" fmla="*/ 460339 h 2622"/>
                <a:gd name="T10" fmla="*/ 2424625 w 2622"/>
                <a:gd name="T11" fmla="*/ 300789 h 2622"/>
                <a:gd name="T12" fmla="*/ 2068908 w 2622"/>
                <a:gd name="T13" fmla="*/ 34002 h 2622"/>
                <a:gd name="T14" fmla="*/ 1807352 w 2622"/>
                <a:gd name="T15" fmla="*/ 136009 h 2622"/>
                <a:gd name="T16" fmla="*/ 1509178 w 2622"/>
                <a:gd name="T17" fmla="*/ 146471 h 2622"/>
                <a:gd name="T18" fmla="*/ 1216236 w 2622"/>
                <a:gd name="T19" fmla="*/ 211860 h 2622"/>
                <a:gd name="T20" fmla="*/ 776822 w 2622"/>
                <a:gd name="T21" fmla="*/ 277249 h 2622"/>
                <a:gd name="T22" fmla="*/ 664352 w 2622"/>
                <a:gd name="T23" fmla="*/ 530959 h 2622"/>
                <a:gd name="T24" fmla="*/ 460339 w 2622"/>
                <a:gd name="T25" fmla="*/ 750666 h 2622"/>
                <a:gd name="T26" fmla="*/ 300789 w 2622"/>
                <a:gd name="T27" fmla="*/ 1004375 h 2622"/>
                <a:gd name="T28" fmla="*/ 34002 w 2622"/>
                <a:gd name="T29" fmla="*/ 1360092 h 2622"/>
                <a:gd name="T30" fmla="*/ 136009 w 2622"/>
                <a:gd name="T31" fmla="*/ 1621648 h 2622"/>
                <a:gd name="T32" fmla="*/ 146471 w 2622"/>
                <a:gd name="T33" fmla="*/ 1922437 h 2622"/>
                <a:gd name="T34" fmla="*/ 214476 w 2622"/>
                <a:gd name="T35" fmla="*/ 2212764 h 2622"/>
                <a:gd name="T36" fmla="*/ 277249 w 2622"/>
                <a:gd name="T37" fmla="*/ 2652178 h 2622"/>
                <a:gd name="T38" fmla="*/ 533574 w 2622"/>
                <a:gd name="T39" fmla="*/ 2767263 h 2622"/>
                <a:gd name="T40" fmla="*/ 753281 w 2622"/>
                <a:gd name="T41" fmla="*/ 2971277 h 2622"/>
                <a:gd name="T42" fmla="*/ 1006991 w 2622"/>
                <a:gd name="T43" fmla="*/ 3130826 h 2622"/>
                <a:gd name="T44" fmla="*/ 1362707 w 2622"/>
                <a:gd name="T45" fmla="*/ 3394998 h 2622"/>
                <a:gd name="T46" fmla="*/ 1621648 w 2622"/>
                <a:gd name="T47" fmla="*/ 3295606 h 2622"/>
                <a:gd name="T48" fmla="*/ 1922437 w 2622"/>
                <a:gd name="T49" fmla="*/ 3285144 h 2622"/>
                <a:gd name="T50" fmla="*/ 2215380 w 2622"/>
                <a:gd name="T51" fmla="*/ 3217140 h 2622"/>
                <a:gd name="T52" fmla="*/ 2652178 w 2622"/>
                <a:gd name="T53" fmla="*/ 3154366 h 2622"/>
                <a:gd name="T54" fmla="*/ 2767263 w 2622"/>
                <a:gd name="T55" fmla="*/ 2898041 h 2622"/>
                <a:gd name="T56" fmla="*/ 2971277 w 2622"/>
                <a:gd name="T57" fmla="*/ 2678334 h 2622"/>
                <a:gd name="T58" fmla="*/ 3130826 w 2622"/>
                <a:gd name="T59" fmla="*/ 2424625 h 2622"/>
                <a:gd name="T60" fmla="*/ 3394998 w 2622"/>
                <a:gd name="T61" fmla="*/ 2068908 h 2622"/>
                <a:gd name="T62" fmla="*/ 3295606 w 2622"/>
                <a:gd name="T63" fmla="*/ 1807352 h 2622"/>
                <a:gd name="T64" fmla="*/ 1493485 w 2622"/>
                <a:gd name="T65" fmla="*/ 3149135 h 2622"/>
                <a:gd name="T66" fmla="*/ 1085458 w 2622"/>
                <a:gd name="T67" fmla="*/ 3023588 h 2622"/>
                <a:gd name="T68" fmla="*/ 740204 w 2622"/>
                <a:gd name="T69" fmla="*/ 2788188 h 2622"/>
                <a:gd name="T70" fmla="*/ 473416 w 2622"/>
                <a:gd name="T71" fmla="*/ 2466474 h 2622"/>
                <a:gd name="T72" fmla="*/ 311252 w 2622"/>
                <a:gd name="T73" fmla="*/ 2076755 h 2622"/>
                <a:gd name="T74" fmla="*/ 264172 w 2622"/>
                <a:gd name="T75" fmla="*/ 1715808 h 2622"/>
                <a:gd name="T76" fmla="*/ 329561 w 2622"/>
                <a:gd name="T77" fmla="*/ 1284240 h 2622"/>
                <a:gd name="T78" fmla="*/ 512650 w 2622"/>
                <a:gd name="T79" fmla="*/ 904984 h 2622"/>
                <a:gd name="T80" fmla="*/ 792515 w 2622"/>
                <a:gd name="T81" fmla="*/ 596348 h 2622"/>
                <a:gd name="T82" fmla="*/ 1150847 w 2622"/>
                <a:gd name="T83" fmla="*/ 379256 h 2622"/>
                <a:gd name="T84" fmla="*/ 1566721 w 2622"/>
                <a:gd name="T85" fmla="*/ 272018 h 2622"/>
                <a:gd name="T86" fmla="*/ 1935515 w 2622"/>
                <a:gd name="T87" fmla="*/ 279865 h 2622"/>
                <a:gd name="T88" fmla="*/ 2343542 w 2622"/>
                <a:gd name="T89" fmla="*/ 408027 h 2622"/>
                <a:gd name="T90" fmla="*/ 2691412 w 2622"/>
                <a:gd name="T91" fmla="*/ 640812 h 2622"/>
                <a:gd name="T92" fmla="*/ 2955584 w 2622"/>
                <a:gd name="T93" fmla="*/ 962526 h 2622"/>
                <a:gd name="T94" fmla="*/ 3120364 w 2622"/>
                <a:gd name="T95" fmla="*/ 1352245 h 2622"/>
                <a:gd name="T96" fmla="*/ 3167444 w 2622"/>
                <a:gd name="T97" fmla="*/ 1715808 h 2622"/>
                <a:gd name="T98" fmla="*/ 3102055 w 2622"/>
                <a:gd name="T99" fmla="*/ 2147375 h 2622"/>
                <a:gd name="T100" fmla="*/ 2918966 w 2622"/>
                <a:gd name="T101" fmla="*/ 2526632 h 2622"/>
                <a:gd name="T102" fmla="*/ 2639101 w 2622"/>
                <a:gd name="T103" fmla="*/ 2835268 h 2622"/>
                <a:gd name="T104" fmla="*/ 2280769 w 2622"/>
                <a:gd name="T105" fmla="*/ 3052359 h 2622"/>
                <a:gd name="T106" fmla="*/ 1864895 w 2622"/>
                <a:gd name="T107" fmla="*/ 315959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tx2">
                <a:lumMod val="75000"/>
              </a:schemeClr>
            </a:solidFill>
            <a:ln>
              <a:noFill/>
            </a:ln>
          </p:spPr>
          <p:txBody>
            <a:bodyPr wrap="none" lIns="68580" tIns="34290" rIns="68580" bIns="34290" anchor="ctr"/>
            <a:lstStyle/>
            <a:p>
              <a:endParaRPr kumimoji="1" lang="zh-CN" altLang="en-US">
                <a:latin typeface="굴림" panose="020B0600000101010101" pitchFamily="34" charset="-127"/>
                <a:ea typeface="굴림" panose="020B0600000101010101" pitchFamily="34" charset="-127"/>
              </a:endParaRPr>
            </a:p>
          </p:txBody>
        </p:sp>
        <p:sp>
          <p:nvSpPr>
            <p:cNvPr id="12" name="Oval 676"/>
            <p:cNvSpPr>
              <a:spLocks noChangeArrowheads="1"/>
            </p:cNvSpPr>
            <p:nvPr/>
          </p:nvSpPr>
          <p:spPr bwMode="auto">
            <a:xfrm rot="21275257">
              <a:off x="2999" y="4619"/>
              <a:ext cx="2656" cy="2655"/>
            </a:xfrm>
            <a:prstGeom prst="ellipse">
              <a:avLst/>
            </a:prstGeom>
            <a:solidFill>
              <a:schemeClr val="tx2">
                <a:lumMod val="75000"/>
              </a:schemeClr>
            </a:solidFill>
            <a:ln>
              <a:noFill/>
            </a:ln>
          </p:spPr>
          <p:txBody>
            <a:bodyPr wrap="none" lIns="68580" tIns="34290" rIns="68580" bIns="34290" anchor="ctr"/>
            <a:lstStyle>
              <a:lvl1pPr eaLnBrk="0" hangingPunct="0">
                <a:defRPr kumimoji="1">
                  <a:solidFill>
                    <a:schemeClr val="tx1"/>
                  </a:solidFill>
                  <a:latin typeface="굴림" panose="020B0600000101010101" pitchFamily="34" charset="-127"/>
                  <a:ea typeface="굴림" panose="020B0600000101010101" pitchFamily="34" charset="-127"/>
                </a:defRPr>
              </a:lvl1pPr>
              <a:lvl2pPr marL="742950" indent="-285750" eaLnBrk="0" hangingPunct="0">
                <a:defRPr kumimoji="1">
                  <a:solidFill>
                    <a:schemeClr val="tx1"/>
                  </a:solidFill>
                  <a:latin typeface="굴림" panose="020B0600000101010101" pitchFamily="34" charset="-127"/>
                  <a:ea typeface="굴림" panose="020B0600000101010101" pitchFamily="34" charset="-127"/>
                </a:defRPr>
              </a:lvl2pPr>
              <a:lvl3pPr marL="1143000" indent="-228600" eaLnBrk="0" hangingPunct="0">
                <a:defRPr kumimoji="1">
                  <a:solidFill>
                    <a:schemeClr val="tx1"/>
                  </a:solidFill>
                  <a:latin typeface="굴림" panose="020B0600000101010101" pitchFamily="34" charset="-127"/>
                  <a:ea typeface="굴림" panose="020B0600000101010101" pitchFamily="34" charset="-127"/>
                </a:defRPr>
              </a:lvl3pPr>
              <a:lvl4pPr marL="1600200" indent="-228600" eaLnBrk="0" hangingPunct="0">
                <a:defRPr kumimoji="1">
                  <a:solidFill>
                    <a:schemeClr val="tx1"/>
                  </a:solidFill>
                  <a:latin typeface="굴림" panose="020B0600000101010101" pitchFamily="34" charset="-127"/>
                  <a:ea typeface="굴림" panose="020B0600000101010101" pitchFamily="34" charset="-127"/>
                </a:defRPr>
              </a:lvl4pPr>
              <a:lvl5pPr marL="2057400" indent="-228600" eaLnBrk="0" hangingPunct="0">
                <a:defRPr kumimoji="1">
                  <a:solidFill>
                    <a:schemeClr val="tx1"/>
                  </a:solidFill>
                  <a:latin typeface="굴림" panose="020B0600000101010101" pitchFamily="34" charset="-127"/>
                  <a:ea typeface="굴림"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9pPr>
            </a:lstStyle>
            <a:p>
              <a:pPr eaLnBrk="1" hangingPunct="1"/>
              <a:endParaRPr lang="ko-KR" altLang="en-US"/>
            </a:p>
          </p:txBody>
        </p:sp>
        <p:grpSp>
          <p:nvGrpSpPr>
            <p:cNvPr id="56" name="组合 55"/>
            <p:cNvGrpSpPr/>
            <p:nvPr/>
          </p:nvGrpSpPr>
          <p:grpSpPr>
            <a:xfrm>
              <a:off x="3579" y="5315"/>
              <a:ext cx="1464" cy="1204"/>
              <a:chOff x="6845300" y="2095500"/>
              <a:chExt cx="1416050" cy="1163271"/>
            </a:xfrm>
            <a:solidFill>
              <a:srgbClr val="FFFFFF"/>
            </a:solidFill>
          </p:grpSpPr>
          <p:sp>
            <p:nvSpPr>
              <p:cNvPr id="57" name="流程图: 联系 13"/>
              <p:cNvSpPr/>
              <p:nvPr>
                <p:custDataLst>
                  <p:tags r:id="rId8"/>
                </p:custDataLst>
              </p:nvPr>
            </p:nvSpPr>
            <p:spPr>
              <a:xfrm>
                <a:off x="7207250" y="2095500"/>
                <a:ext cx="679450" cy="644525"/>
              </a:xfrm>
              <a:custGeom>
                <a:avLst/>
                <a:gdLst/>
                <a:ahLst/>
                <a:cxnLst/>
                <a:rect l="l" t="t" r="r" b="b"/>
                <a:pathLst>
                  <a:path w="679450" h="644525">
                    <a:moveTo>
                      <a:pt x="339725" y="0"/>
                    </a:moveTo>
                    <a:cubicBezTo>
                      <a:pt x="527350" y="0"/>
                      <a:pt x="679450" y="105546"/>
                      <a:pt x="679450" y="235744"/>
                    </a:cubicBezTo>
                    <a:cubicBezTo>
                      <a:pt x="679450" y="352773"/>
                      <a:pt x="556563" y="449885"/>
                      <a:pt x="395362" y="467596"/>
                    </a:cubicBezTo>
                    <a:lnTo>
                      <a:pt x="346075" y="644525"/>
                    </a:lnTo>
                    <a:lnTo>
                      <a:pt x="297040" y="468502"/>
                    </a:lnTo>
                    <a:cubicBezTo>
                      <a:pt x="129513" y="455038"/>
                      <a:pt x="0" y="355886"/>
                      <a:pt x="0" y="235744"/>
                    </a:cubicBezTo>
                    <a:cubicBezTo>
                      <a:pt x="0" y="105546"/>
                      <a:pt x="152100" y="0"/>
                      <a:pt x="33972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58" name="流程图: 联系 15"/>
              <p:cNvSpPr/>
              <p:nvPr>
                <p:custDataLst>
                  <p:tags r:id="rId9"/>
                </p:custDataLst>
              </p:nvPr>
            </p:nvSpPr>
            <p:spPr>
              <a:xfrm>
                <a:off x="6845300" y="2654300"/>
                <a:ext cx="679450" cy="598121"/>
              </a:xfrm>
              <a:custGeom>
                <a:avLst/>
                <a:gdLst/>
                <a:ahLst/>
                <a:cxnLst/>
                <a:rect l="l" t="t" r="r" b="b"/>
                <a:pathLst>
                  <a:path w="679450" h="598121">
                    <a:moveTo>
                      <a:pt x="339725" y="0"/>
                    </a:moveTo>
                    <a:cubicBezTo>
                      <a:pt x="527350" y="0"/>
                      <a:pt x="679450" y="105546"/>
                      <a:pt x="679450" y="235744"/>
                    </a:cubicBezTo>
                    <a:cubicBezTo>
                      <a:pt x="679450" y="317716"/>
                      <a:pt x="619160" y="389916"/>
                      <a:pt x="527602" y="432006"/>
                    </a:cubicBezTo>
                    <a:lnTo>
                      <a:pt x="604135" y="598121"/>
                    </a:lnTo>
                    <a:lnTo>
                      <a:pt x="409753" y="466362"/>
                    </a:lnTo>
                    <a:cubicBezTo>
                      <a:pt x="387166" y="469760"/>
                      <a:pt x="363736" y="471488"/>
                      <a:pt x="339725" y="471488"/>
                    </a:cubicBezTo>
                    <a:cubicBezTo>
                      <a:pt x="152100" y="471488"/>
                      <a:pt x="0" y="365942"/>
                      <a:pt x="0" y="235744"/>
                    </a:cubicBezTo>
                    <a:cubicBezTo>
                      <a:pt x="0" y="105546"/>
                      <a:pt x="152100" y="0"/>
                      <a:pt x="33972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59" name="流程图: 联系 16"/>
              <p:cNvSpPr/>
              <p:nvPr>
                <p:custDataLst>
                  <p:tags r:id="rId10"/>
                </p:custDataLst>
              </p:nvPr>
            </p:nvSpPr>
            <p:spPr>
              <a:xfrm>
                <a:off x="7581900" y="2654300"/>
                <a:ext cx="679450" cy="604471"/>
              </a:xfrm>
              <a:custGeom>
                <a:avLst/>
                <a:gdLst/>
                <a:ahLst/>
                <a:cxnLst/>
                <a:rect l="l" t="t" r="r" b="b"/>
                <a:pathLst>
                  <a:path w="679450" h="604471">
                    <a:moveTo>
                      <a:pt x="339725" y="0"/>
                    </a:moveTo>
                    <a:cubicBezTo>
                      <a:pt x="527350" y="0"/>
                      <a:pt x="679450" y="105546"/>
                      <a:pt x="679450" y="235744"/>
                    </a:cubicBezTo>
                    <a:cubicBezTo>
                      <a:pt x="679450" y="365942"/>
                      <a:pt x="527350" y="471488"/>
                      <a:pt x="339725" y="471488"/>
                    </a:cubicBezTo>
                    <a:lnTo>
                      <a:pt x="283645" y="467565"/>
                    </a:lnTo>
                    <a:lnTo>
                      <a:pt x="81670" y="604471"/>
                    </a:lnTo>
                    <a:lnTo>
                      <a:pt x="159756" y="434984"/>
                    </a:lnTo>
                    <a:cubicBezTo>
                      <a:pt x="63691" y="393924"/>
                      <a:pt x="0" y="319996"/>
                      <a:pt x="0" y="235744"/>
                    </a:cubicBezTo>
                    <a:cubicBezTo>
                      <a:pt x="0" y="105546"/>
                      <a:pt x="152100" y="0"/>
                      <a:pt x="33972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grpSp>
      </p:grpSp>
      <p:grpSp>
        <p:nvGrpSpPr>
          <p:cNvPr id="16" name="组合 15"/>
          <p:cNvGrpSpPr/>
          <p:nvPr/>
        </p:nvGrpSpPr>
        <p:grpSpPr>
          <a:xfrm>
            <a:off x="2920365" y="1426845"/>
            <a:ext cx="1416050" cy="1417320"/>
            <a:chOff x="7051" y="2222"/>
            <a:chExt cx="2230" cy="2232"/>
          </a:xfrm>
        </p:grpSpPr>
        <p:sp>
          <p:nvSpPr>
            <p:cNvPr id="6" name="Freeform 673"/>
            <p:cNvSpPr>
              <a:spLocks noEditPoints="1"/>
            </p:cNvSpPr>
            <p:nvPr/>
          </p:nvSpPr>
          <p:spPr bwMode="auto">
            <a:xfrm rot="21275257">
              <a:off x="7051" y="2222"/>
              <a:ext cx="2230" cy="2232"/>
            </a:xfrm>
            <a:custGeom>
              <a:avLst/>
              <a:gdLst>
                <a:gd name="T0" fmla="*/ 2469660 w 1816"/>
                <a:gd name="T1" fmla="*/ 1147217 h 1816"/>
                <a:gd name="T2" fmla="*/ 2487032 w 1816"/>
                <a:gd name="T3" fmla="*/ 715562 h 1816"/>
                <a:gd name="T4" fmla="*/ 2246725 w 1816"/>
                <a:gd name="T5" fmla="*/ 614167 h 1816"/>
                <a:gd name="T6" fmla="*/ 2064323 w 1816"/>
                <a:gd name="T7" fmla="*/ 420067 h 1816"/>
                <a:gd name="T8" fmla="*/ 1910874 w 1816"/>
                <a:gd name="T9" fmla="*/ 139057 h 1816"/>
                <a:gd name="T10" fmla="*/ 1543176 w 1816"/>
                <a:gd name="T11" fmla="*/ 168027 h 1816"/>
                <a:gd name="T12" fmla="*/ 1210220 w 1816"/>
                <a:gd name="T13" fmla="*/ 150645 h 1816"/>
                <a:gd name="T14" fmla="*/ 964123 w 1816"/>
                <a:gd name="T15" fmla="*/ 199894 h 1816"/>
                <a:gd name="T16" fmla="*/ 718026 w 1816"/>
                <a:gd name="T17" fmla="*/ 309980 h 1816"/>
                <a:gd name="T18" fmla="*/ 312689 w 1816"/>
                <a:gd name="T19" fmla="*/ 457728 h 1816"/>
                <a:gd name="T20" fmla="*/ 309793 w 1816"/>
                <a:gd name="T21" fmla="*/ 718459 h 1816"/>
                <a:gd name="T22" fmla="*/ 199773 w 1816"/>
                <a:gd name="T23" fmla="*/ 964705 h 1816"/>
                <a:gd name="T24" fmla="*/ 0 w 1816"/>
                <a:gd name="T25" fmla="*/ 1210951 h 1816"/>
                <a:gd name="T26" fmla="*/ 167925 w 1816"/>
                <a:gd name="T27" fmla="*/ 1544107 h 1816"/>
                <a:gd name="T28" fmla="*/ 277945 w 1816"/>
                <a:gd name="T29" fmla="*/ 1854088 h 1816"/>
                <a:gd name="T30" fmla="*/ 416918 w 1816"/>
                <a:gd name="T31" fmla="*/ 2065570 h 1816"/>
                <a:gd name="T32" fmla="*/ 613796 w 1816"/>
                <a:gd name="T33" fmla="*/ 2250978 h 1816"/>
                <a:gd name="T34" fmla="*/ 906218 w 1816"/>
                <a:gd name="T35" fmla="*/ 2569650 h 1816"/>
                <a:gd name="T36" fmla="*/ 1146525 w 1816"/>
                <a:gd name="T37" fmla="*/ 2471151 h 1816"/>
                <a:gd name="T38" fmla="*/ 1415784 w 1816"/>
                <a:gd name="T39" fmla="*/ 2479842 h 1816"/>
                <a:gd name="T40" fmla="*/ 1719787 w 1816"/>
                <a:gd name="T41" fmla="*/ 2569650 h 1816"/>
                <a:gd name="T42" fmla="*/ 1962989 w 1816"/>
                <a:gd name="T43" fmla="*/ 2285743 h 1816"/>
                <a:gd name="T44" fmla="*/ 2209087 w 1816"/>
                <a:gd name="T45" fmla="*/ 2065570 h 1816"/>
                <a:gd name="T46" fmla="*/ 2348059 w 1816"/>
                <a:gd name="T47" fmla="*/ 1854088 h 1816"/>
                <a:gd name="T48" fmla="*/ 2443603 w 1816"/>
                <a:gd name="T49" fmla="*/ 1604945 h 1816"/>
                <a:gd name="T50" fmla="*/ 1314450 w 1816"/>
                <a:gd name="T51" fmla="*/ 2337889 h 1816"/>
                <a:gd name="T52" fmla="*/ 1108886 w 1816"/>
                <a:gd name="T53" fmla="*/ 2317610 h 1816"/>
                <a:gd name="T54" fmla="*/ 871475 w 1816"/>
                <a:gd name="T55" fmla="*/ 2236493 h 1816"/>
                <a:gd name="T56" fmla="*/ 663016 w 1816"/>
                <a:gd name="T57" fmla="*/ 2103231 h 1816"/>
                <a:gd name="T58" fmla="*/ 495090 w 1816"/>
                <a:gd name="T59" fmla="*/ 1926513 h 1816"/>
                <a:gd name="T60" fmla="*/ 370594 w 1816"/>
                <a:gd name="T61" fmla="*/ 1712134 h 1816"/>
                <a:gd name="T62" fmla="*/ 304003 w 1816"/>
                <a:gd name="T63" fmla="*/ 1471682 h 1816"/>
                <a:gd name="T64" fmla="*/ 292422 w 1816"/>
                <a:gd name="T65" fmla="*/ 1263097 h 1816"/>
                <a:gd name="T66" fmla="*/ 338746 w 1816"/>
                <a:gd name="T67" fmla="*/ 1011057 h 1816"/>
                <a:gd name="T68" fmla="*/ 440080 w 1816"/>
                <a:gd name="T69" fmla="*/ 785090 h 1816"/>
                <a:gd name="T70" fmla="*/ 590634 w 1816"/>
                <a:gd name="T71" fmla="*/ 590990 h 1816"/>
                <a:gd name="T72" fmla="*/ 784617 w 1816"/>
                <a:gd name="T73" fmla="*/ 440346 h 1816"/>
                <a:gd name="T74" fmla="*/ 1010447 w 1816"/>
                <a:gd name="T75" fmla="*/ 338950 h 1816"/>
                <a:gd name="T76" fmla="*/ 1262335 w 1816"/>
                <a:gd name="T77" fmla="*/ 292598 h 1816"/>
                <a:gd name="T78" fmla="*/ 1467899 w 1816"/>
                <a:gd name="T79" fmla="*/ 304186 h 1816"/>
                <a:gd name="T80" fmla="*/ 1711101 w 1816"/>
                <a:gd name="T81" fmla="*/ 373715 h 1816"/>
                <a:gd name="T82" fmla="*/ 1925351 w 1816"/>
                <a:gd name="T83" fmla="*/ 495389 h 1816"/>
                <a:gd name="T84" fmla="*/ 2101962 w 1816"/>
                <a:gd name="T85" fmla="*/ 663416 h 1816"/>
                <a:gd name="T86" fmla="*/ 2235144 w 1816"/>
                <a:gd name="T87" fmla="*/ 872001 h 1816"/>
                <a:gd name="T88" fmla="*/ 2313316 w 1816"/>
                <a:gd name="T89" fmla="*/ 1109556 h 1816"/>
                <a:gd name="T90" fmla="*/ 2336478 w 1816"/>
                <a:gd name="T91" fmla="*/ 1315244 h 1816"/>
                <a:gd name="T92" fmla="*/ 2304630 w 1816"/>
                <a:gd name="T93" fmla="*/ 1570181 h 1816"/>
                <a:gd name="T94" fmla="*/ 2211982 w 1816"/>
                <a:gd name="T95" fmla="*/ 1801942 h 1816"/>
                <a:gd name="T96" fmla="*/ 2070114 w 1816"/>
                <a:gd name="T97" fmla="*/ 2001835 h 1816"/>
                <a:gd name="T98" fmla="*/ 1884817 w 1816"/>
                <a:gd name="T99" fmla="*/ 2161171 h 1816"/>
                <a:gd name="T100" fmla="*/ 1664777 w 1816"/>
                <a:gd name="T101" fmla="*/ 2274155 h 1816"/>
                <a:gd name="T102" fmla="*/ 1418680 w 1816"/>
                <a:gd name="T103" fmla="*/ 2332095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bg1">
                <a:lumMod val="75000"/>
              </a:schemeClr>
            </a:solidFill>
            <a:ln>
              <a:noFill/>
            </a:ln>
          </p:spPr>
          <p:txBody>
            <a:bodyPr wrap="none" lIns="68580" tIns="34290" rIns="68580" bIns="34290" anchor="ctr"/>
            <a:lstStyle/>
            <a:p>
              <a:endParaRPr lang="zh-CN" altLang="en-US"/>
            </a:p>
          </p:txBody>
        </p:sp>
        <p:sp>
          <p:nvSpPr>
            <p:cNvPr id="31" name="Oval 677"/>
            <p:cNvSpPr>
              <a:spLocks noChangeArrowheads="1"/>
            </p:cNvSpPr>
            <p:nvPr/>
          </p:nvSpPr>
          <p:spPr bwMode="auto">
            <a:xfrm rot="21275257">
              <a:off x="7401" y="2573"/>
              <a:ext cx="1529" cy="1529"/>
            </a:xfrm>
            <a:prstGeom prst="ellipse">
              <a:avLst/>
            </a:prstGeom>
            <a:solidFill>
              <a:schemeClr val="bg1">
                <a:lumMod val="75000"/>
              </a:schemeClr>
            </a:solidFill>
            <a:ln>
              <a:noFill/>
            </a:ln>
          </p:spPr>
          <p:txBody>
            <a:bodyPr wrap="none" lIns="68580" tIns="34290" rIns="68580" bIns="34290" anchor="ctr"/>
            <a:lstStyle>
              <a:lvl1pPr eaLnBrk="0" hangingPunct="0">
                <a:defRPr kumimoji="1">
                  <a:solidFill>
                    <a:schemeClr val="tx1"/>
                  </a:solidFill>
                  <a:latin typeface="굴림" panose="020B0600000101010101" pitchFamily="34" charset="-127"/>
                  <a:ea typeface="굴림" panose="020B0600000101010101" pitchFamily="34" charset="-127"/>
                </a:defRPr>
              </a:lvl1pPr>
              <a:lvl2pPr marL="742950" indent="-285750" eaLnBrk="0" hangingPunct="0">
                <a:defRPr kumimoji="1">
                  <a:solidFill>
                    <a:schemeClr val="tx1"/>
                  </a:solidFill>
                  <a:latin typeface="굴림" panose="020B0600000101010101" pitchFamily="34" charset="-127"/>
                  <a:ea typeface="굴림" panose="020B0600000101010101" pitchFamily="34" charset="-127"/>
                </a:defRPr>
              </a:lvl2pPr>
              <a:lvl3pPr marL="1143000" indent="-228600" eaLnBrk="0" hangingPunct="0">
                <a:defRPr kumimoji="1">
                  <a:solidFill>
                    <a:schemeClr val="tx1"/>
                  </a:solidFill>
                  <a:latin typeface="굴림" panose="020B0600000101010101" pitchFamily="34" charset="-127"/>
                  <a:ea typeface="굴림" panose="020B0600000101010101" pitchFamily="34" charset="-127"/>
                </a:defRPr>
              </a:lvl3pPr>
              <a:lvl4pPr marL="1600200" indent="-228600" eaLnBrk="0" hangingPunct="0">
                <a:defRPr kumimoji="1">
                  <a:solidFill>
                    <a:schemeClr val="tx1"/>
                  </a:solidFill>
                  <a:latin typeface="굴림" panose="020B0600000101010101" pitchFamily="34" charset="-127"/>
                  <a:ea typeface="굴림" panose="020B0600000101010101" pitchFamily="34" charset="-127"/>
                </a:defRPr>
              </a:lvl4pPr>
              <a:lvl5pPr marL="2057400" indent="-228600" eaLnBrk="0" hangingPunct="0">
                <a:defRPr kumimoji="1">
                  <a:solidFill>
                    <a:schemeClr val="tx1"/>
                  </a:solidFill>
                  <a:latin typeface="굴림" panose="020B0600000101010101" pitchFamily="34" charset="-127"/>
                  <a:ea typeface="굴림"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9pPr>
            </a:lstStyle>
            <a:p>
              <a:pPr eaLnBrk="1" hangingPunct="1"/>
              <a:endParaRPr lang="ko-KR" altLang="en-US"/>
            </a:p>
          </p:txBody>
        </p:sp>
        <p:sp>
          <p:nvSpPr>
            <p:cNvPr id="60" name="矩形 8"/>
            <p:cNvSpPr/>
            <p:nvPr>
              <p:custDataLst>
                <p:tags r:id="rId11"/>
              </p:custDataLst>
            </p:nvPr>
          </p:nvSpPr>
          <p:spPr>
            <a:xfrm>
              <a:off x="7724" y="3004"/>
              <a:ext cx="870" cy="660"/>
            </a:xfrm>
            <a:custGeom>
              <a:avLst/>
              <a:gdLst/>
              <a:ahLst/>
              <a:cxnLst/>
              <a:rect l="l" t="t" r="r" b="b"/>
              <a:pathLst>
                <a:path w="1206500" h="914400">
                  <a:moveTo>
                    <a:pt x="609600" y="673100"/>
                  </a:moveTo>
                  <a:lnTo>
                    <a:pt x="825500" y="673100"/>
                  </a:lnTo>
                  <a:lnTo>
                    <a:pt x="825500" y="755650"/>
                  </a:lnTo>
                  <a:lnTo>
                    <a:pt x="609600" y="755650"/>
                  </a:lnTo>
                  <a:close/>
                  <a:moveTo>
                    <a:pt x="596900" y="527050"/>
                  </a:moveTo>
                  <a:lnTo>
                    <a:pt x="901700" y="527050"/>
                  </a:lnTo>
                  <a:lnTo>
                    <a:pt x="901700" y="609599"/>
                  </a:lnTo>
                  <a:lnTo>
                    <a:pt x="596900" y="609599"/>
                  </a:lnTo>
                  <a:close/>
                  <a:moveTo>
                    <a:pt x="603250" y="381000"/>
                  </a:moveTo>
                  <a:lnTo>
                    <a:pt x="908050" y="381000"/>
                  </a:lnTo>
                  <a:lnTo>
                    <a:pt x="908050" y="450850"/>
                  </a:lnTo>
                  <a:lnTo>
                    <a:pt x="603250" y="450850"/>
                  </a:lnTo>
                  <a:close/>
                  <a:moveTo>
                    <a:pt x="139700" y="381000"/>
                  </a:moveTo>
                  <a:lnTo>
                    <a:pt x="527050" y="381000"/>
                  </a:lnTo>
                  <a:lnTo>
                    <a:pt x="527050" y="755650"/>
                  </a:lnTo>
                  <a:lnTo>
                    <a:pt x="139700" y="755650"/>
                  </a:lnTo>
                  <a:close/>
                  <a:moveTo>
                    <a:pt x="152400" y="228600"/>
                  </a:moveTo>
                  <a:lnTo>
                    <a:pt x="901700" y="228600"/>
                  </a:lnTo>
                  <a:lnTo>
                    <a:pt x="901700" y="304800"/>
                  </a:lnTo>
                  <a:lnTo>
                    <a:pt x="152400" y="304800"/>
                  </a:lnTo>
                  <a:close/>
                  <a:moveTo>
                    <a:pt x="78860" y="81828"/>
                  </a:moveTo>
                  <a:lnTo>
                    <a:pt x="78860" y="819150"/>
                  </a:lnTo>
                  <a:lnTo>
                    <a:pt x="984249" y="819150"/>
                  </a:lnTo>
                  <a:lnTo>
                    <a:pt x="984249" y="81828"/>
                  </a:lnTo>
                  <a:close/>
                  <a:moveTo>
                    <a:pt x="0" y="0"/>
                  </a:moveTo>
                  <a:lnTo>
                    <a:pt x="1060450" y="0"/>
                  </a:lnTo>
                  <a:lnTo>
                    <a:pt x="1060450" y="152400"/>
                  </a:lnTo>
                  <a:lnTo>
                    <a:pt x="1206500" y="152400"/>
                  </a:lnTo>
                  <a:lnTo>
                    <a:pt x="1206500" y="502711"/>
                  </a:lnTo>
                  <a:lnTo>
                    <a:pt x="1206500" y="508000"/>
                  </a:lnTo>
                  <a:lnTo>
                    <a:pt x="1206500" y="786339"/>
                  </a:lnTo>
                  <a:cubicBezTo>
                    <a:pt x="1206500" y="857065"/>
                    <a:pt x="1149165" y="914400"/>
                    <a:pt x="1078439" y="914400"/>
                  </a:cubicBezTo>
                  <a:lnTo>
                    <a:pt x="661461" y="914400"/>
                  </a:lnTo>
                  <a:lnTo>
                    <a:pt x="630009" y="908050"/>
                  </a:lnTo>
                  <a:lnTo>
                    <a:pt x="80435" y="908050"/>
                  </a:lnTo>
                  <a:cubicBezTo>
                    <a:pt x="49108" y="908050"/>
                    <a:pt x="21964" y="890141"/>
                    <a:pt x="9474" y="863600"/>
                  </a:cubicBezTo>
                  <a:lnTo>
                    <a:pt x="0" y="863600"/>
                  </a:lnTo>
                  <a:lnTo>
                    <a:pt x="0" y="827615"/>
                  </a:lnTo>
                  <a:lnTo>
                    <a:pt x="0" y="505885"/>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3811270" y="2649855"/>
            <a:ext cx="1297940" cy="1297940"/>
            <a:chOff x="8451" y="4221"/>
            <a:chExt cx="2044" cy="2044"/>
          </a:xfrm>
        </p:grpSpPr>
        <p:sp>
          <p:nvSpPr>
            <p:cNvPr id="8" name="Freeform 679"/>
            <p:cNvSpPr>
              <a:spLocks noEditPoints="1"/>
            </p:cNvSpPr>
            <p:nvPr/>
          </p:nvSpPr>
          <p:spPr bwMode="auto">
            <a:xfrm rot="21275257">
              <a:off x="8451" y="4221"/>
              <a:ext cx="2044" cy="2045"/>
            </a:xfrm>
            <a:custGeom>
              <a:avLst/>
              <a:gdLst>
                <a:gd name="T0" fmla="*/ 2163936 w 1816"/>
                <a:gd name="T1" fmla="*/ 1005286 h 1816"/>
                <a:gd name="T2" fmla="*/ 2179157 w 1816"/>
                <a:gd name="T3" fmla="*/ 627035 h 1816"/>
                <a:gd name="T4" fmla="*/ 1968598 w 1816"/>
                <a:gd name="T5" fmla="*/ 538183 h 1816"/>
                <a:gd name="T6" fmla="*/ 1808777 w 1816"/>
                <a:gd name="T7" fmla="*/ 368097 h 1816"/>
                <a:gd name="T8" fmla="*/ 1674323 w 1816"/>
                <a:gd name="T9" fmla="*/ 121853 h 1816"/>
                <a:gd name="T10" fmla="*/ 1352143 w 1816"/>
                <a:gd name="T11" fmla="*/ 147239 h 1816"/>
                <a:gd name="T12" fmla="*/ 1060405 w 1816"/>
                <a:gd name="T13" fmla="*/ 132007 h 1816"/>
                <a:gd name="T14" fmla="*/ 844772 w 1816"/>
                <a:gd name="T15" fmla="*/ 175163 h 1816"/>
                <a:gd name="T16" fmla="*/ 629140 w 1816"/>
                <a:gd name="T17" fmla="*/ 271630 h 1816"/>
                <a:gd name="T18" fmla="*/ 273980 w 1816"/>
                <a:gd name="T19" fmla="*/ 401099 h 1816"/>
                <a:gd name="T20" fmla="*/ 271443 w 1816"/>
                <a:gd name="T21" fmla="*/ 629573 h 1816"/>
                <a:gd name="T22" fmla="*/ 175043 w 1816"/>
                <a:gd name="T23" fmla="*/ 845354 h 1816"/>
                <a:gd name="T24" fmla="*/ 0 w 1816"/>
                <a:gd name="T25" fmla="*/ 1061135 h 1816"/>
                <a:gd name="T26" fmla="*/ 147138 w 1816"/>
                <a:gd name="T27" fmla="*/ 1353075 h 1816"/>
                <a:gd name="T28" fmla="*/ 243538 w 1816"/>
                <a:gd name="T29" fmla="*/ 1624705 h 1816"/>
                <a:gd name="T30" fmla="*/ 365307 w 1816"/>
                <a:gd name="T31" fmla="*/ 1810023 h 1816"/>
                <a:gd name="T32" fmla="*/ 537813 w 1816"/>
                <a:gd name="T33" fmla="*/ 1972493 h 1816"/>
                <a:gd name="T34" fmla="*/ 794035 w 1816"/>
                <a:gd name="T35" fmla="*/ 2251739 h 1816"/>
                <a:gd name="T36" fmla="*/ 1004594 w 1816"/>
                <a:gd name="T37" fmla="*/ 2165427 h 1816"/>
                <a:gd name="T38" fmla="*/ 1240521 w 1816"/>
                <a:gd name="T39" fmla="*/ 2173043 h 1816"/>
                <a:gd name="T40" fmla="*/ 1506891 w 1816"/>
                <a:gd name="T41" fmla="*/ 2251739 h 1816"/>
                <a:gd name="T42" fmla="*/ 1719987 w 1816"/>
                <a:gd name="T43" fmla="*/ 2002956 h 1816"/>
                <a:gd name="T44" fmla="*/ 1935619 w 1816"/>
                <a:gd name="T45" fmla="*/ 1810023 h 1816"/>
                <a:gd name="T46" fmla="*/ 2057388 w 1816"/>
                <a:gd name="T47" fmla="*/ 1624705 h 1816"/>
                <a:gd name="T48" fmla="*/ 2141104 w 1816"/>
                <a:gd name="T49" fmla="*/ 1406385 h 1816"/>
                <a:gd name="T50" fmla="*/ 1151732 w 1816"/>
                <a:gd name="T51" fmla="*/ 2048651 h 1816"/>
                <a:gd name="T52" fmla="*/ 971615 w 1816"/>
                <a:gd name="T53" fmla="*/ 2030881 h 1816"/>
                <a:gd name="T54" fmla="*/ 763593 w 1816"/>
                <a:gd name="T55" fmla="*/ 1959800 h 1816"/>
                <a:gd name="T56" fmla="*/ 580939 w 1816"/>
                <a:gd name="T57" fmla="*/ 1843025 h 1816"/>
                <a:gd name="T58" fmla="*/ 433802 w 1816"/>
                <a:gd name="T59" fmla="*/ 1688170 h 1816"/>
                <a:gd name="T60" fmla="*/ 324717 w 1816"/>
                <a:gd name="T61" fmla="*/ 1500313 h 1816"/>
                <a:gd name="T62" fmla="*/ 266370 w 1816"/>
                <a:gd name="T63" fmla="*/ 1289609 h 1816"/>
                <a:gd name="T64" fmla="*/ 256222 w 1816"/>
                <a:gd name="T65" fmla="*/ 1106830 h 1816"/>
                <a:gd name="T66" fmla="*/ 296812 w 1816"/>
                <a:gd name="T67" fmla="*/ 885972 h 1816"/>
                <a:gd name="T68" fmla="*/ 385602 w 1816"/>
                <a:gd name="T69" fmla="*/ 687961 h 1816"/>
                <a:gd name="T70" fmla="*/ 517518 w 1816"/>
                <a:gd name="T71" fmla="*/ 517875 h 1816"/>
                <a:gd name="T72" fmla="*/ 687487 w 1816"/>
                <a:gd name="T73" fmla="*/ 385867 h 1816"/>
                <a:gd name="T74" fmla="*/ 885362 w 1816"/>
                <a:gd name="T75" fmla="*/ 297016 h 1816"/>
                <a:gd name="T76" fmla="*/ 1106068 w 1816"/>
                <a:gd name="T77" fmla="*/ 256399 h 1816"/>
                <a:gd name="T78" fmla="*/ 1286185 w 1816"/>
                <a:gd name="T79" fmla="*/ 266553 h 1816"/>
                <a:gd name="T80" fmla="*/ 1499280 w 1816"/>
                <a:gd name="T81" fmla="*/ 327480 h 1816"/>
                <a:gd name="T82" fmla="*/ 1687008 w 1816"/>
                <a:gd name="T83" fmla="*/ 434101 h 1816"/>
                <a:gd name="T84" fmla="*/ 1841756 w 1816"/>
                <a:gd name="T85" fmla="*/ 581340 h 1816"/>
                <a:gd name="T86" fmla="*/ 1958451 w 1816"/>
                <a:gd name="T87" fmla="*/ 764119 h 1816"/>
                <a:gd name="T88" fmla="*/ 2026946 w 1816"/>
                <a:gd name="T89" fmla="*/ 972284 h 1816"/>
                <a:gd name="T90" fmla="*/ 2047241 w 1816"/>
                <a:gd name="T91" fmla="*/ 1152525 h 1816"/>
                <a:gd name="T92" fmla="*/ 2019335 w 1816"/>
                <a:gd name="T93" fmla="*/ 1375922 h 1816"/>
                <a:gd name="T94" fmla="*/ 1938156 w 1816"/>
                <a:gd name="T95" fmla="*/ 1579010 h 1816"/>
                <a:gd name="T96" fmla="*/ 1813850 w 1816"/>
                <a:gd name="T97" fmla="*/ 1754174 h 1816"/>
                <a:gd name="T98" fmla="*/ 1651492 w 1816"/>
                <a:gd name="T99" fmla="*/ 1893797 h 1816"/>
                <a:gd name="T100" fmla="*/ 1458691 w 1816"/>
                <a:gd name="T101" fmla="*/ 1992802 h 1816"/>
                <a:gd name="T102" fmla="*/ 1243058 w 1816"/>
                <a:gd name="T103" fmla="*/ 2043574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tx2">
                <a:lumMod val="75000"/>
              </a:schemeClr>
            </a:solidFill>
            <a:ln>
              <a:noFill/>
            </a:ln>
          </p:spPr>
          <p:txBody>
            <a:bodyPr wrap="none" lIns="68580" tIns="34290" rIns="68580" bIns="34290" anchor="ctr"/>
            <a:lstStyle/>
            <a:p>
              <a:endParaRPr kumimoji="1" lang="zh-CN" altLang="en-US">
                <a:latin typeface="굴림" panose="020B0600000101010101" pitchFamily="34" charset="-127"/>
                <a:ea typeface="굴림" panose="020B0600000101010101" pitchFamily="34" charset="-127"/>
              </a:endParaRPr>
            </a:p>
          </p:txBody>
        </p:sp>
        <p:sp>
          <p:nvSpPr>
            <p:cNvPr id="20" name="Oval 680"/>
            <p:cNvSpPr>
              <a:spLocks noChangeArrowheads="1"/>
            </p:cNvSpPr>
            <p:nvPr/>
          </p:nvSpPr>
          <p:spPr bwMode="auto">
            <a:xfrm rot="21275257">
              <a:off x="8772" y="4544"/>
              <a:ext cx="1400" cy="1400"/>
            </a:xfrm>
            <a:prstGeom prst="ellipse">
              <a:avLst/>
            </a:prstGeom>
            <a:solidFill>
              <a:schemeClr val="tx2">
                <a:lumMod val="75000"/>
              </a:schemeClr>
            </a:solidFill>
            <a:ln>
              <a:noFill/>
            </a:ln>
          </p:spPr>
          <p:txBody>
            <a:bodyPr wrap="none" lIns="68580" tIns="34290" rIns="68580" bIns="34290" anchor="ctr"/>
            <a:lstStyle/>
            <a:p>
              <a:endParaRPr kumimoji="1" lang="ko-KR" altLang="en-US">
                <a:latin typeface="굴림" panose="020B0600000101010101" pitchFamily="34" charset="-127"/>
                <a:ea typeface="굴림" panose="020B0600000101010101" pitchFamily="34" charset="-127"/>
              </a:endParaRPr>
            </a:p>
          </p:txBody>
        </p:sp>
        <p:sp>
          <p:nvSpPr>
            <p:cNvPr id="61" name="Freeform 16"/>
            <p:cNvSpPr>
              <a:spLocks noEditPoints="1"/>
            </p:cNvSpPr>
            <p:nvPr/>
          </p:nvSpPr>
          <p:spPr bwMode="auto">
            <a:xfrm>
              <a:off x="9198" y="4940"/>
              <a:ext cx="550" cy="608"/>
            </a:xfrm>
            <a:custGeom>
              <a:avLst/>
              <a:gdLst>
                <a:gd name="T0" fmla="*/ 448 w 1053"/>
                <a:gd name="T1" fmla="*/ 1024 h 1145"/>
                <a:gd name="T2" fmla="*/ 432 w 1053"/>
                <a:gd name="T3" fmla="*/ 1076 h 1145"/>
                <a:gd name="T4" fmla="*/ 447 w 1053"/>
                <a:gd name="T5" fmla="*/ 1101 h 1145"/>
                <a:gd name="T6" fmla="*/ 462 w 1053"/>
                <a:gd name="T7" fmla="*/ 1108 h 1145"/>
                <a:gd name="T8" fmla="*/ 492 w 1053"/>
                <a:gd name="T9" fmla="*/ 1138 h 1145"/>
                <a:gd name="T10" fmla="*/ 523 w 1053"/>
                <a:gd name="T11" fmla="*/ 1145 h 1145"/>
                <a:gd name="T12" fmla="*/ 556 w 1053"/>
                <a:gd name="T13" fmla="*/ 1140 h 1145"/>
                <a:gd name="T14" fmla="*/ 590 w 1053"/>
                <a:gd name="T15" fmla="*/ 1109 h 1145"/>
                <a:gd name="T16" fmla="*/ 597 w 1053"/>
                <a:gd name="T17" fmla="*/ 1107 h 1145"/>
                <a:gd name="T18" fmla="*/ 619 w 1053"/>
                <a:gd name="T19" fmla="*/ 1086 h 1145"/>
                <a:gd name="T20" fmla="*/ 622 w 1053"/>
                <a:gd name="T21" fmla="*/ 1040 h 1145"/>
                <a:gd name="T22" fmla="*/ 527 w 1053"/>
                <a:gd name="T23" fmla="*/ 240 h 1145"/>
                <a:gd name="T24" fmla="*/ 303 w 1053"/>
                <a:gd name="T25" fmla="*/ 705 h 1145"/>
                <a:gd name="T26" fmla="*/ 428 w 1053"/>
                <a:gd name="T27" fmla="*/ 935 h 1145"/>
                <a:gd name="T28" fmla="*/ 437 w 1053"/>
                <a:gd name="T29" fmla="*/ 996 h 1145"/>
                <a:gd name="T30" fmla="*/ 648 w 1053"/>
                <a:gd name="T31" fmla="*/ 964 h 1145"/>
                <a:gd name="T32" fmla="*/ 724 w 1053"/>
                <a:gd name="T33" fmla="*/ 739 h 1145"/>
                <a:gd name="T34" fmla="*/ 807 w 1053"/>
                <a:gd name="T35" fmla="*/ 532 h 1145"/>
                <a:gd name="T36" fmla="*/ 527 w 1053"/>
                <a:gd name="T37" fmla="*/ 240 h 1145"/>
                <a:gd name="T38" fmla="*/ 912 w 1053"/>
                <a:gd name="T39" fmla="*/ 699 h 1145"/>
                <a:gd name="T40" fmla="*/ 868 w 1053"/>
                <a:gd name="T41" fmla="*/ 775 h 1145"/>
                <a:gd name="T42" fmla="*/ 982 w 1053"/>
                <a:gd name="T43" fmla="*/ 790 h 1145"/>
                <a:gd name="T44" fmla="*/ 338 w 1053"/>
                <a:gd name="T45" fmla="*/ 200 h 1145"/>
                <a:gd name="T46" fmla="*/ 323 w 1053"/>
                <a:gd name="T47" fmla="*/ 87 h 1145"/>
                <a:gd name="T48" fmla="*/ 247 w 1053"/>
                <a:gd name="T49" fmla="*/ 130 h 1145"/>
                <a:gd name="T50" fmla="*/ 338 w 1053"/>
                <a:gd name="T51" fmla="*/ 200 h 1145"/>
                <a:gd name="T52" fmla="*/ 730 w 1053"/>
                <a:gd name="T53" fmla="*/ 87 h 1145"/>
                <a:gd name="T54" fmla="*/ 715 w 1053"/>
                <a:gd name="T55" fmla="*/ 200 h 1145"/>
                <a:gd name="T56" fmla="*/ 806 w 1053"/>
                <a:gd name="T57" fmla="*/ 130 h 1145"/>
                <a:gd name="T58" fmla="*/ 1009 w 1053"/>
                <a:gd name="T59" fmla="*/ 483 h 1145"/>
                <a:gd name="T60" fmla="*/ 903 w 1053"/>
                <a:gd name="T61" fmla="*/ 526 h 1145"/>
                <a:gd name="T62" fmla="*/ 1009 w 1053"/>
                <a:gd name="T63" fmla="*/ 570 h 1145"/>
                <a:gd name="T64" fmla="*/ 1009 w 1053"/>
                <a:gd name="T65" fmla="*/ 483 h 1145"/>
                <a:gd name="T66" fmla="*/ 570 w 1053"/>
                <a:gd name="T67" fmla="*/ 106 h 1145"/>
                <a:gd name="T68" fmla="*/ 526 w 1053"/>
                <a:gd name="T69" fmla="*/ 0 h 1145"/>
                <a:gd name="T70" fmla="*/ 483 w 1053"/>
                <a:gd name="T71" fmla="*/ 106 h 1145"/>
                <a:gd name="T72" fmla="*/ 184 w 1053"/>
                <a:gd name="T73" fmla="*/ 278 h 1145"/>
                <a:gd name="T74" fmla="*/ 70 w 1053"/>
                <a:gd name="T75" fmla="*/ 263 h 1145"/>
                <a:gd name="T76" fmla="*/ 140 w 1053"/>
                <a:gd name="T77" fmla="*/ 354 h 1145"/>
                <a:gd name="T78" fmla="*/ 184 w 1053"/>
                <a:gd name="T79" fmla="*/ 278 h 1145"/>
                <a:gd name="T80" fmla="*/ 966 w 1053"/>
                <a:gd name="T81" fmla="*/ 323 h 1145"/>
                <a:gd name="T82" fmla="*/ 923 w 1053"/>
                <a:gd name="T83" fmla="*/ 247 h 1145"/>
                <a:gd name="T84" fmla="*/ 852 w 1053"/>
                <a:gd name="T85" fmla="*/ 338 h 1145"/>
                <a:gd name="T86" fmla="*/ 140 w 1053"/>
                <a:gd name="T87" fmla="*/ 699 h 1145"/>
                <a:gd name="T88" fmla="*/ 70 w 1053"/>
                <a:gd name="T89" fmla="*/ 790 h 1145"/>
                <a:gd name="T90" fmla="*/ 184 w 1053"/>
                <a:gd name="T91" fmla="*/ 775 h 1145"/>
                <a:gd name="T92" fmla="*/ 140 w 1053"/>
                <a:gd name="T93" fmla="*/ 699 h 1145"/>
                <a:gd name="T94" fmla="*/ 106 w 1053"/>
                <a:gd name="T95" fmla="*/ 483 h 1145"/>
                <a:gd name="T96" fmla="*/ 0 w 1053"/>
                <a:gd name="T97" fmla="*/ 526 h 1145"/>
                <a:gd name="T98" fmla="*/ 106 w 1053"/>
                <a:gd name="T99" fmla="*/ 570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3" h="1145">
                  <a:moveTo>
                    <a:pt x="606" y="1024"/>
                  </a:moveTo>
                  <a:lnTo>
                    <a:pt x="448" y="1024"/>
                  </a:lnTo>
                  <a:cubicBezTo>
                    <a:pt x="439" y="1024"/>
                    <a:pt x="432" y="1031"/>
                    <a:pt x="432" y="1040"/>
                  </a:cubicBezTo>
                  <a:lnTo>
                    <a:pt x="432" y="1076"/>
                  </a:lnTo>
                  <a:cubicBezTo>
                    <a:pt x="432" y="1079"/>
                    <a:pt x="433" y="1083"/>
                    <a:pt x="435" y="1086"/>
                  </a:cubicBezTo>
                  <a:lnTo>
                    <a:pt x="447" y="1101"/>
                  </a:lnTo>
                  <a:cubicBezTo>
                    <a:pt x="449" y="1103"/>
                    <a:pt x="452" y="1105"/>
                    <a:pt x="455" y="1106"/>
                  </a:cubicBezTo>
                  <a:cubicBezTo>
                    <a:pt x="457" y="1107"/>
                    <a:pt x="459" y="1107"/>
                    <a:pt x="462" y="1108"/>
                  </a:cubicBezTo>
                  <a:cubicBezTo>
                    <a:pt x="463" y="1108"/>
                    <a:pt x="464" y="1108"/>
                    <a:pt x="465" y="1109"/>
                  </a:cubicBezTo>
                  <a:lnTo>
                    <a:pt x="492" y="1138"/>
                  </a:lnTo>
                  <a:cubicBezTo>
                    <a:pt x="494" y="1139"/>
                    <a:pt x="496" y="1141"/>
                    <a:pt x="498" y="1142"/>
                  </a:cubicBezTo>
                  <a:cubicBezTo>
                    <a:pt x="504" y="1144"/>
                    <a:pt x="513" y="1145"/>
                    <a:pt x="523" y="1145"/>
                  </a:cubicBezTo>
                  <a:lnTo>
                    <a:pt x="525" y="1145"/>
                  </a:lnTo>
                  <a:cubicBezTo>
                    <a:pt x="542" y="1145"/>
                    <a:pt x="551" y="1142"/>
                    <a:pt x="556" y="1140"/>
                  </a:cubicBezTo>
                  <a:cubicBezTo>
                    <a:pt x="558" y="1139"/>
                    <a:pt x="560" y="1138"/>
                    <a:pt x="561" y="1137"/>
                  </a:cubicBezTo>
                  <a:cubicBezTo>
                    <a:pt x="561" y="1137"/>
                    <a:pt x="589" y="1109"/>
                    <a:pt x="590" y="1109"/>
                  </a:cubicBezTo>
                  <a:cubicBezTo>
                    <a:pt x="591" y="1108"/>
                    <a:pt x="592" y="1108"/>
                    <a:pt x="593" y="1108"/>
                  </a:cubicBezTo>
                  <a:cubicBezTo>
                    <a:pt x="595" y="1108"/>
                    <a:pt x="596" y="1108"/>
                    <a:pt x="597" y="1107"/>
                  </a:cubicBezTo>
                  <a:cubicBezTo>
                    <a:pt x="602" y="1107"/>
                    <a:pt x="606" y="1105"/>
                    <a:pt x="609" y="1101"/>
                  </a:cubicBezTo>
                  <a:lnTo>
                    <a:pt x="619" y="1086"/>
                  </a:lnTo>
                  <a:cubicBezTo>
                    <a:pt x="621" y="1083"/>
                    <a:pt x="622" y="1080"/>
                    <a:pt x="622" y="1077"/>
                  </a:cubicBezTo>
                  <a:lnTo>
                    <a:pt x="622" y="1040"/>
                  </a:lnTo>
                  <a:cubicBezTo>
                    <a:pt x="622" y="1031"/>
                    <a:pt x="615" y="1024"/>
                    <a:pt x="606" y="1024"/>
                  </a:cubicBezTo>
                  <a:close/>
                  <a:moveTo>
                    <a:pt x="527" y="240"/>
                  </a:moveTo>
                  <a:cubicBezTo>
                    <a:pt x="373" y="240"/>
                    <a:pt x="248" y="370"/>
                    <a:pt x="247" y="531"/>
                  </a:cubicBezTo>
                  <a:cubicBezTo>
                    <a:pt x="247" y="594"/>
                    <a:pt x="266" y="654"/>
                    <a:pt x="303" y="705"/>
                  </a:cubicBezTo>
                  <a:cubicBezTo>
                    <a:pt x="304" y="707"/>
                    <a:pt x="322" y="730"/>
                    <a:pt x="331" y="740"/>
                  </a:cubicBezTo>
                  <a:cubicBezTo>
                    <a:pt x="396" y="820"/>
                    <a:pt x="428" y="884"/>
                    <a:pt x="428" y="935"/>
                  </a:cubicBezTo>
                  <a:cubicBezTo>
                    <a:pt x="415" y="939"/>
                    <a:pt x="406" y="950"/>
                    <a:pt x="406" y="964"/>
                  </a:cubicBezTo>
                  <a:cubicBezTo>
                    <a:pt x="406" y="982"/>
                    <a:pt x="420" y="996"/>
                    <a:pt x="437" y="996"/>
                  </a:cubicBezTo>
                  <a:lnTo>
                    <a:pt x="617" y="996"/>
                  </a:lnTo>
                  <a:cubicBezTo>
                    <a:pt x="634" y="996"/>
                    <a:pt x="648" y="982"/>
                    <a:pt x="648" y="964"/>
                  </a:cubicBezTo>
                  <a:cubicBezTo>
                    <a:pt x="648" y="954"/>
                    <a:pt x="643" y="944"/>
                    <a:pt x="635" y="939"/>
                  </a:cubicBezTo>
                  <a:cubicBezTo>
                    <a:pt x="634" y="881"/>
                    <a:pt x="663" y="815"/>
                    <a:pt x="724" y="739"/>
                  </a:cubicBezTo>
                  <a:cubicBezTo>
                    <a:pt x="733" y="729"/>
                    <a:pt x="750" y="707"/>
                    <a:pt x="751" y="706"/>
                  </a:cubicBezTo>
                  <a:cubicBezTo>
                    <a:pt x="787" y="655"/>
                    <a:pt x="807" y="595"/>
                    <a:pt x="807" y="532"/>
                  </a:cubicBezTo>
                  <a:cubicBezTo>
                    <a:pt x="807" y="454"/>
                    <a:pt x="778" y="381"/>
                    <a:pt x="726" y="326"/>
                  </a:cubicBezTo>
                  <a:cubicBezTo>
                    <a:pt x="673" y="271"/>
                    <a:pt x="603" y="240"/>
                    <a:pt x="527" y="240"/>
                  </a:cubicBezTo>
                  <a:close/>
                  <a:moveTo>
                    <a:pt x="966" y="730"/>
                  </a:moveTo>
                  <a:lnTo>
                    <a:pt x="912" y="699"/>
                  </a:lnTo>
                  <a:cubicBezTo>
                    <a:pt x="891" y="687"/>
                    <a:pt x="864" y="694"/>
                    <a:pt x="852" y="715"/>
                  </a:cubicBezTo>
                  <a:cubicBezTo>
                    <a:pt x="840" y="736"/>
                    <a:pt x="847" y="762"/>
                    <a:pt x="868" y="775"/>
                  </a:cubicBezTo>
                  <a:lnTo>
                    <a:pt x="923" y="806"/>
                  </a:lnTo>
                  <a:cubicBezTo>
                    <a:pt x="943" y="818"/>
                    <a:pt x="970" y="811"/>
                    <a:pt x="982" y="790"/>
                  </a:cubicBezTo>
                  <a:cubicBezTo>
                    <a:pt x="994" y="769"/>
                    <a:pt x="987" y="742"/>
                    <a:pt x="966" y="730"/>
                  </a:cubicBezTo>
                  <a:close/>
                  <a:moveTo>
                    <a:pt x="338" y="200"/>
                  </a:moveTo>
                  <a:cubicBezTo>
                    <a:pt x="359" y="188"/>
                    <a:pt x="366" y="162"/>
                    <a:pt x="354" y="141"/>
                  </a:cubicBezTo>
                  <a:lnTo>
                    <a:pt x="323" y="87"/>
                  </a:lnTo>
                  <a:cubicBezTo>
                    <a:pt x="311" y="66"/>
                    <a:pt x="284" y="58"/>
                    <a:pt x="263" y="71"/>
                  </a:cubicBezTo>
                  <a:cubicBezTo>
                    <a:pt x="242" y="83"/>
                    <a:pt x="235" y="109"/>
                    <a:pt x="247" y="130"/>
                  </a:cubicBezTo>
                  <a:lnTo>
                    <a:pt x="278" y="184"/>
                  </a:lnTo>
                  <a:cubicBezTo>
                    <a:pt x="290" y="205"/>
                    <a:pt x="317" y="213"/>
                    <a:pt x="338" y="200"/>
                  </a:cubicBezTo>
                  <a:close/>
                  <a:moveTo>
                    <a:pt x="790" y="71"/>
                  </a:moveTo>
                  <a:cubicBezTo>
                    <a:pt x="769" y="58"/>
                    <a:pt x="742" y="66"/>
                    <a:pt x="730" y="87"/>
                  </a:cubicBezTo>
                  <a:lnTo>
                    <a:pt x="699" y="141"/>
                  </a:lnTo>
                  <a:cubicBezTo>
                    <a:pt x="686" y="162"/>
                    <a:pt x="694" y="188"/>
                    <a:pt x="715" y="200"/>
                  </a:cubicBezTo>
                  <a:cubicBezTo>
                    <a:pt x="735" y="213"/>
                    <a:pt x="762" y="205"/>
                    <a:pt x="774" y="184"/>
                  </a:cubicBezTo>
                  <a:lnTo>
                    <a:pt x="806" y="130"/>
                  </a:lnTo>
                  <a:cubicBezTo>
                    <a:pt x="818" y="109"/>
                    <a:pt x="811" y="83"/>
                    <a:pt x="790" y="71"/>
                  </a:cubicBezTo>
                  <a:close/>
                  <a:moveTo>
                    <a:pt x="1009" y="483"/>
                  </a:moveTo>
                  <a:lnTo>
                    <a:pt x="947" y="483"/>
                  </a:lnTo>
                  <a:cubicBezTo>
                    <a:pt x="922" y="483"/>
                    <a:pt x="903" y="502"/>
                    <a:pt x="903" y="526"/>
                  </a:cubicBezTo>
                  <a:cubicBezTo>
                    <a:pt x="903" y="551"/>
                    <a:pt x="922" y="570"/>
                    <a:pt x="947" y="570"/>
                  </a:cubicBezTo>
                  <a:lnTo>
                    <a:pt x="1009" y="570"/>
                  </a:lnTo>
                  <a:cubicBezTo>
                    <a:pt x="1033" y="570"/>
                    <a:pt x="1053" y="551"/>
                    <a:pt x="1053" y="526"/>
                  </a:cubicBezTo>
                  <a:cubicBezTo>
                    <a:pt x="1053" y="502"/>
                    <a:pt x="1033" y="483"/>
                    <a:pt x="1009" y="483"/>
                  </a:cubicBezTo>
                  <a:close/>
                  <a:moveTo>
                    <a:pt x="526" y="150"/>
                  </a:moveTo>
                  <a:cubicBezTo>
                    <a:pt x="550" y="150"/>
                    <a:pt x="570" y="130"/>
                    <a:pt x="570" y="106"/>
                  </a:cubicBezTo>
                  <a:lnTo>
                    <a:pt x="570" y="44"/>
                  </a:lnTo>
                  <a:cubicBezTo>
                    <a:pt x="570" y="20"/>
                    <a:pt x="550" y="0"/>
                    <a:pt x="526" y="0"/>
                  </a:cubicBezTo>
                  <a:cubicBezTo>
                    <a:pt x="502" y="0"/>
                    <a:pt x="483" y="20"/>
                    <a:pt x="483" y="44"/>
                  </a:cubicBezTo>
                  <a:lnTo>
                    <a:pt x="483" y="106"/>
                  </a:lnTo>
                  <a:cubicBezTo>
                    <a:pt x="483" y="130"/>
                    <a:pt x="502" y="150"/>
                    <a:pt x="526" y="150"/>
                  </a:cubicBezTo>
                  <a:close/>
                  <a:moveTo>
                    <a:pt x="184" y="278"/>
                  </a:moveTo>
                  <a:lnTo>
                    <a:pt x="130" y="247"/>
                  </a:lnTo>
                  <a:cubicBezTo>
                    <a:pt x="109" y="235"/>
                    <a:pt x="82" y="242"/>
                    <a:pt x="70" y="263"/>
                  </a:cubicBezTo>
                  <a:cubicBezTo>
                    <a:pt x="58" y="284"/>
                    <a:pt x="65" y="311"/>
                    <a:pt x="86" y="323"/>
                  </a:cubicBezTo>
                  <a:lnTo>
                    <a:pt x="140" y="354"/>
                  </a:lnTo>
                  <a:cubicBezTo>
                    <a:pt x="161" y="366"/>
                    <a:pt x="188" y="359"/>
                    <a:pt x="200" y="338"/>
                  </a:cubicBezTo>
                  <a:cubicBezTo>
                    <a:pt x="212" y="317"/>
                    <a:pt x="205" y="291"/>
                    <a:pt x="184" y="278"/>
                  </a:cubicBezTo>
                  <a:close/>
                  <a:moveTo>
                    <a:pt x="912" y="354"/>
                  </a:moveTo>
                  <a:lnTo>
                    <a:pt x="966" y="323"/>
                  </a:lnTo>
                  <a:cubicBezTo>
                    <a:pt x="987" y="311"/>
                    <a:pt x="994" y="284"/>
                    <a:pt x="982" y="263"/>
                  </a:cubicBezTo>
                  <a:cubicBezTo>
                    <a:pt x="970" y="242"/>
                    <a:pt x="943" y="235"/>
                    <a:pt x="923" y="247"/>
                  </a:cubicBezTo>
                  <a:lnTo>
                    <a:pt x="868" y="278"/>
                  </a:lnTo>
                  <a:cubicBezTo>
                    <a:pt x="847" y="291"/>
                    <a:pt x="840" y="317"/>
                    <a:pt x="852" y="338"/>
                  </a:cubicBezTo>
                  <a:cubicBezTo>
                    <a:pt x="864" y="359"/>
                    <a:pt x="891" y="366"/>
                    <a:pt x="912" y="354"/>
                  </a:cubicBezTo>
                  <a:close/>
                  <a:moveTo>
                    <a:pt x="140" y="699"/>
                  </a:moveTo>
                  <a:lnTo>
                    <a:pt x="86" y="730"/>
                  </a:lnTo>
                  <a:cubicBezTo>
                    <a:pt x="65" y="742"/>
                    <a:pt x="58" y="769"/>
                    <a:pt x="70" y="790"/>
                  </a:cubicBezTo>
                  <a:cubicBezTo>
                    <a:pt x="82" y="811"/>
                    <a:pt x="109" y="818"/>
                    <a:pt x="130" y="806"/>
                  </a:cubicBezTo>
                  <a:lnTo>
                    <a:pt x="184" y="775"/>
                  </a:lnTo>
                  <a:cubicBezTo>
                    <a:pt x="205" y="762"/>
                    <a:pt x="212" y="736"/>
                    <a:pt x="200" y="715"/>
                  </a:cubicBezTo>
                  <a:cubicBezTo>
                    <a:pt x="188" y="694"/>
                    <a:pt x="161" y="687"/>
                    <a:pt x="140" y="699"/>
                  </a:cubicBezTo>
                  <a:close/>
                  <a:moveTo>
                    <a:pt x="150" y="526"/>
                  </a:moveTo>
                  <a:cubicBezTo>
                    <a:pt x="150" y="502"/>
                    <a:pt x="130" y="483"/>
                    <a:pt x="106" y="483"/>
                  </a:cubicBezTo>
                  <a:lnTo>
                    <a:pt x="44" y="483"/>
                  </a:lnTo>
                  <a:cubicBezTo>
                    <a:pt x="19" y="483"/>
                    <a:pt x="0" y="502"/>
                    <a:pt x="0" y="526"/>
                  </a:cubicBezTo>
                  <a:cubicBezTo>
                    <a:pt x="0" y="551"/>
                    <a:pt x="19" y="570"/>
                    <a:pt x="44" y="570"/>
                  </a:cubicBezTo>
                  <a:lnTo>
                    <a:pt x="106" y="570"/>
                  </a:lnTo>
                  <a:cubicBezTo>
                    <a:pt x="130" y="570"/>
                    <a:pt x="150" y="551"/>
                    <a:pt x="150" y="526"/>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grpSp>
      <p:grpSp>
        <p:nvGrpSpPr>
          <p:cNvPr id="11" name="说明文字1"/>
          <p:cNvGrpSpPr/>
          <p:nvPr/>
        </p:nvGrpSpPr>
        <p:grpSpPr>
          <a:xfrm>
            <a:off x="5222240" y="2814955"/>
            <a:ext cx="3641725" cy="2240280"/>
            <a:chOff x="883394" y="1398992"/>
            <a:chExt cx="2539365" cy="2240280"/>
          </a:xfrm>
        </p:grpSpPr>
        <p:sp>
          <p:nvSpPr>
            <p:cNvPr id="13" name="TextBox 24"/>
            <p:cNvSpPr txBox="1"/>
            <p:nvPr>
              <p:custDataLst>
                <p:tags r:id="rId12"/>
              </p:custDataLst>
            </p:nvPr>
          </p:nvSpPr>
          <p:spPr>
            <a:xfrm>
              <a:off x="883394" y="1398992"/>
              <a:ext cx="2387326" cy="583565"/>
            </a:xfrm>
            <a:prstGeom prst="rect">
              <a:avLst/>
            </a:prstGeom>
            <a:noFill/>
          </p:spPr>
          <p:txBody>
            <a:bodyPr wrap="square" rtlCol="0">
              <a:spAutoFit/>
            </a:bodyPr>
            <a:lstStyle/>
            <a:p>
              <a:r>
                <a:rPr lang="zh-CN" altLang="en-US" sz="1600" b="1">
                  <a:latin typeface="微软雅黑" panose="020B0503020204020204" pitchFamily="34" charset="-122"/>
                  <a:ea typeface="微软雅黑" panose="020B0503020204020204" pitchFamily="34" charset="-122"/>
                </a:rPr>
                <a:t>生活教育理念下的小学</a:t>
              </a:r>
              <a:endParaRPr lang="zh-CN" altLang="en-US" sz="1600" b="1">
                <a:latin typeface="微软雅黑" panose="020B0503020204020204" pitchFamily="34" charset="-122"/>
                <a:ea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rPr>
                <a:t>信息科技跨学科主题学习活动</a:t>
              </a:r>
              <a:endParaRPr lang="zh-CN" altLang="en-US" sz="1600" b="1">
                <a:latin typeface="微软雅黑" panose="020B0503020204020204" pitchFamily="34" charset="-122"/>
                <a:ea typeface="微软雅黑" panose="020B0503020204020204" pitchFamily="34" charset="-122"/>
              </a:endParaRPr>
            </a:p>
          </p:txBody>
        </p:sp>
        <p:sp>
          <p:nvSpPr>
            <p:cNvPr id="14" name="TextBox 25"/>
            <p:cNvSpPr txBox="1"/>
            <p:nvPr>
              <p:custDataLst>
                <p:tags r:id="rId13"/>
              </p:custDataLst>
            </p:nvPr>
          </p:nvSpPr>
          <p:spPr>
            <a:xfrm>
              <a:off x="894021" y="1982557"/>
              <a:ext cx="2528738" cy="1656715"/>
            </a:xfrm>
            <a:prstGeom prst="rect">
              <a:avLst/>
            </a:prstGeom>
            <a:noFill/>
          </p:spPr>
          <p:txBody>
            <a:bodyPr wrap="square" rtlCol="0">
              <a:noAutofit/>
            </a:bodyPr>
            <a:lstStyle>
              <a:defPPr>
                <a:defRPr lang="zh-CN"/>
              </a:defPPr>
              <a:lvl1pPr algn="just">
                <a:lnSpc>
                  <a:spcPts val="1500"/>
                </a:lnSpc>
                <a:defRPr sz="1200">
                  <a:latin typeface="微软雅黑" panose="020B0503020204020204" pitchFamily="34" charset="-122"/>
                  <a:ea typeface="微软雅黑" panose="020B0503020204020204" pitchFamily="34" charset="-122"/>
                </a:defRPr>
              </a:lvl1pPr>
            </a:lstStyle>
            <a:p>
              <a:pPr indent="457200" fontAlgn="auto">
                <a:lnSpc>
                  <a:spcPct val="121000"/>
                </a:lnSpc>
                <a:spcAft>
                  <a:spcPts val="600"/>
                </a:spcAft>
              </a:pPr>
              <a:r>
                <a:rPr lang="zh-CN" altLang="en-US" dirty="0"/>
                <a:t>跨学科主题学习活动是指围绕某一具有现实意义或挑战性的主题，整合两个或两个以上学科的知识、技能与方法，设计并实施的一系列综合性学习活动。在本课题中强调信息科技与其他学科的深度融合，通过项目式学习、问题解决、探究学习等形式，引导学生从多角度、多层次分析问题，运用跨学科知识寻找解决方案。</a:t>
              </a:r>
              <a:endParaRPr lang="zh-CN" altLang="en-US" dirty="0"/>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anim calcmode="lin" valueType="num">
                                      <p:cBhvr>
                                        <p:cTn id="13" dur="500" fill="hold"/>
                                        <p:tgtEl>
                                          <p:spTgt spid="47"/>
                                        </p:tgtEl>
                                        <p:attrNameLst>
                                          <p:attrName>ppt_x</p:attrName>
                                        </p:attrNameLst>
                                      </p:cBhvr>
                                      <p:tavLst>
                                        <p:tav tm="0">
                                          <p:val>
                                            <p:strVal val="#ppt_x"/>
                                          </p:val>
                                        </p:tav>
                                        <p:tav tm="100000">
                                          <p:val>
                                            <p:strVal val="#ppt_x"/>
                                          </p:val>
                                        </p:tav>
                                      </p:tavLst>
                                    </p:anim>
                                    <p:anim calcmode="lin" valueType="num">
                                      <p:cBhvr>
                                        <p:cTn id="14" dur="500" fill="hold"/>
                                        <p:tgtEl>
                                          <p:spTgt spid="47"/>
                                        </p:tgtEl>
                                        <p:attrNameLst>
                                          <p:attrName>ppt_y</p:attrName>
                                        </p:attrNameLst>
                                      </p:cBhvr>
                                      <p:tavLst>
                                        <p:tav tm="0">
                                          <p:val>
                                            <p:strVal val="#ppt_y+.1"/>
                                          </p:val>
                                        </p:tav>
                                        <p:tav tm="100000">
                                          <p:val>
                                            <p:strVal val="#ppt_y"/>
                                          </p:val>
                                        </p:tav>
                                      </p:tavLst>
                                    </p:anim>
                                  </p:childTnLst>
                                </p:cTn>
                              </p:par>
                              <p:par>
                                <p:cTn id="15" presetID="22" presetClass="entr" presetSubtype="8" fill="hold" grpId="0" nodeType="withEffect">
                                  <p:stCondLst>
                                    <p:cond delay="15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par>
                                <p:cTn id="18" presetID="42" presetClass="entr" presetSubtype="0" fill="hold" nodeType="with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500"/>
                                        <p:tgtEl>
                                          <p:spTgt spid="50"/>
                                        </p:tgtEl>
                                      </p:cBhvr>
                                    </p:animEffect>
                                    <p:anim calcmode="lin" valueType="num">
                                      <p:cBhvr>
                                        <p:cTn id="21" dur="500" fill="hold"/>
                                        <p:tgtEl>
                                          <p:spTgt spid="50"/>
                                        </p:tgtEl>
                                        <p:attrNameLst>
                                          <p:attrName>ppt_x</p:attrName>
                                        </p:attrNameLst>
                                      </p:cBhvr>
                                      <p:tavLst>
                                        <p:tav tm="0">
                                          <p:val>
                                            <p:strVal val="#ppt_x"/>
                                          </p:val>
                                        </p:tav>
                                        <p:tav tm="100000">
                                          <p:val>
                                            <p:strVal val="#ppt_x"/>
                                          </p:val>
                                        </p:tav>
                                      </p:tavLst>
                                    </p:anim>
                                    <p:anim calcmode="lin" valueType="num">
                                      <p:cBhvr>
                                        <p:cTn id="22" dur="500" fill="hold"/>
                                        <p:tgtEl>
                                          <p:spTgt spid="50"/>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1500"/>
                                  </p:stCondLst>
                                  <p:childTnLst>
                                    <p:set>
                                      <p:cBhvr>
                                        <p:cTn id="24" dur="1" fill="hold">
                                          <p:stCondLst>
                                            <p:cond delay="0"/>
                                          </p:stCondLst>
                                        </p:cTn>
                                        <p:tgtEl>
                                          <p:spTgt spid="10"/>
                                        </p:tgtEl>
                                        <p:attrNameLst>
                                          <p:attrName>style.visibility</p:attrName>
                                        </p:attrNameLst>
                                      </p:cBhvr>
                                      <p:to>
                                        <p:strVal val="visible"/>
                                      </p:to>
                                    </p:set>
                                    <p:animEffect transition="in" filter="wipe(up)">
                                      <p:cBhvr>
                                        <p:cTn id="25" dur="500"/>
                                        <p:tgtEl>
                                          <p:spTgt spid="10"/>
                                        </p:tgtEl>
                                      </p:cBhvr>
                                    </p:animEffect>
                                  </p:childTnLst>
                                </p:cTn>
                              </p:par>
                              <p:par>
                                <p:cTn id="26" presetID="42" presetClass="entr" presetSubtype="0" fill="hold"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500"/>
                                        <p:tgtEl>
                                          <p:spTgt spid="53"/>
                                        </p:tgtEl>
                                      </p:cBhvr>
                                    </p:animEffect>
                                    <p:anim calcmode="lin" valueType="num">
                                      <p:cBhvr>
                                        <p:cTn id="29" dur="500" fill="hold"/>
                                        <p:tgtEl>
                                          <p:spTgt spid="53"/>
                                        </p:tgtEl>
                                        <p:attrNameLst>
                                          <p:attrName>ppt_x</p:attrName>
                                        </p:attrNameLst>
                                      </p:cBhvr>
                                      <p:tavLst>
                                        <p:tav tm="0">
                                          <p:val>
                                            <p:strVal val="#ppt_x"/>
                                          </p:val>
                                        </p:tav>
                                        <p:tav tm="100000">
                                          <p:val>
                                            <p:strVal val="#ppt_x"/>
                                          </p:val>
                                        </p:tav>
                                      </p:tavLst>
                                    </p:anim>
                                    <p:anim calcmode="lin" valueType="num">
                                      <p:cBhvr>
                                        <p:cTn id="30" dur="500" fill="hold"/>
                                        <p:tgtEl>
                                          <p:spTgt spid="53"/>
                                        </p:tgtEl>
                                        <p:attrNameLst>
                                          <p:attrName>ppt_y</p:attrName>
                                        </p:attrNameLst>
                                      </p:cBhvr>
                                      <p:tavLst>
                                        <p:tav tm="0">
                                          <p:val>
                                            <p:strVal val="#ppt_y+.1"/>
                                          </p:val>
                                        </p:tav>
                                        <p:tav tm="100000">
                                          <p:val>
                                            <p:strVal val="#ppt_y"/>
                                          </p:val>
                                        </p:tav>
                                      </p:tavLst>
                                    </p:anim>
                                  </p:childTnLst>
                                </p:cTn>
                              </p:par>
                              <p:par>
                                <p:cTn id="31" presetID="22" presetClass="entr" presetSubtype="2" fill="hold" grpId="0" nodeType="withEffect">
                                  <p:stCondLst>
                                    <p:cond delay="1500"/>
                                  </p:stCondLst>
                                  <p:childTnLst>
                                    <p:set>
                                      <p:cBhvr>
                                        <p:cTn id="32" dur="1" fill="hold">
                                          <p:stCondLst>
                                            <p:cond delay="0"/>
                                          </p:stCondLst>
                                        </p:cTn>
                                        <p:tgtEl>
                                          <p:spTgt spid="9"/>
                                        </p:tgtEl>
                                        <p:attrNameLst>
                                          <p:attrName>style.visibility</p:attrName>
                                        </p:attrNameLst>
                                      </p:cBhvr>
                                      <p:to>
                                        <p:strVal val="visible"/>
                                      </p:to>
                                    </p:set>
                                    <p:animEffect transition="in" filter="wipe(right)">
                                      <p:cBhvr>
                                        <p:cTn id="33" dur="500"/>
                                        <p:tgtEl>
                                          <p:spTgt spid="9"/>
                                        </p:tgtEl>
                                      </p:cBhvr>
                                    </p:animEffect>
                                  </p:childTnLst>
                                </p:cTn>
                              </p:par>
                              <p:par>
                                <p:cTn id="34" presetID="42"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9" grpId="0" bldLvl="0" animBg="1"/>
      <p:bldP spid="10"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 y="0"/>
            <a:ext cx="2771798" cy="390525"/>
            <a:chOff x="2" y="0"/>
            <a:chExt cx="2771798" cy="390525"/>
          </a:xfrm>
        </p:grpSpPr>
        <p:sp>
          <p:nvSpPr>
            <p:cNvPr id="6"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7" name="矩形 6"/>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a:t>
              </a:r>
              <a:r>
                <a:rPr lang="zh-CN" altLang="en-US" b="1" dirty="0">
                  <a:solidFill>
                    <a:schemeClr val="bg1"/>
                  </a:solidFill>
                  <a:latin typeface="微软雅黑" panose="020B0503020204020204" pitchFamily="34" charset="-122"/>
                  <a:ea typeface="微软雅黑" panose="020B0503020204020204" pitchFamily="34" charset="-122"/>
                </a:rPr>
                <a:t>意义</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46" name="TextBox 45"/>
          <p:cNvSpPr txBox="1"/>
          <p:nvPr>
            <p:custDataLst>
              <p:tags r:id="rId1"/>
            </p:custDataLst>
          </p:nvPr>
        </p:nvSpPr>
        <p:spPr>
          <a:xfrm>
            <a:off x="3491865" y="267970"/>
            <a:ext cx="3806825" cy="903605"/>
          </a:xfrm>
          <a:prstGeom prst="rect">
            <a:avLst/>
          </a:prstGeom>
          <a:noFill/>
        </p:spPr>
        <p:txBody>
          <a:bodyPr wrap="square" rtlCol="0">
            <a:spAutoFit/>
          </a:bodyPr>
          <a:lstStyle/>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01</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教育理念的创新</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1000" dirty="0">
                <a:latin typeface="微软雅黑" panose="020B0503020204020204" pitchFamily="34" charset="-122"/>
                <a:ea typeface="微软雅黑" panose="020B0503020204020204" pitchFamily="34" charset="-122"/>
              </a:rPr>
              <a:t>本研究将生活教育理念与信息科技教育相结合，提出了一种全新的教育理念。这种理念不仅关注学生的知识学习，更关注学生的能力培养和价值观的塑造，有助于促进学生的全面发展。</a:t>
            </a:r>
            <a:endParaRPr lang="zh-CN" altLang="en-US" sz="1000" dirty="0">
              <a:latin typeface="微软雅黑" panose="020B0503020204020204" pitchFamily="34" charset="-122"/>
              <a:ea typeface="微软雅黑" panose="020B0503020204020204" pitchFamily="34" charset="-122"/>
            </a:endParaRPr>
          </a:p>
        </p:txBody>
      </p:sp>
      <p:grpSp>
        <p:nvGrpSpPr>
          <p:cNvPr id="60" name="组合 59"/>
          <p:cNvGrpSpPr/>
          <p:nvPr>
            <p:custDataLst>
              <p:tags r:id="rId2"/>
            </p:custDataLst>
          </p:nvPr>
        </p:nvGrpSpPr>
        <p:grpSpPr>
          <a:xfrm>
            <a:off x="1365885" y="1337945"/>
            <a:ext cx="2226945" cy="862965"/>
            <a:chOff x="1706639" y="3265522"/>
            <a:chExt cx="3151329" cy="1320761"/>
          </a:xfrm>
        </p:grpSpPr>
        <p:sp>
          <p:nvSpPr>
            <p:cNvPr id="61" name="饼形 60"/>
            <p:cNvSpPr/>
            <p:nvPr>
              <p:custDataLst>
                <p:tags r:id="rId3"/>
              </p:custDataLst>
            </p:nvPr>
          </p:nvSpPr>
          <p:spPr>
            <a:xfrm rot="3600000" flipV="1">
              <a:off x="2754251" y="3617773"/>
              <a:ext cx="997181" cy="917635"/>
            </a:xfrm>
            <a:prstGeom prst="pie">
              <a:avLst>
                <a:gd name="adj1" fmla="val 14391128"/>
                <a:gd name="adj2" fmla="val 16989792"/>
              </a:avLst>
            </a:pr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pic>
          <p:nvPicPr>
            <p:cNvPr id="62" name="Picture 3"/>
            <p:cNvPicPr>
              <a:picLocks noChangeAspect="1" noChangeArrowheads="1"/>
            </p:cNvPicPr>
            <p:nvPr>
              <p:custDataLst>
                <p:tags r:id="rId4"/>
              </p:custDataLst>
            </p:nvPr>
          </p:nvPicPr>
          <p:blipFill rotWithShape="1">
            <a:blip/>
            <a:srcRect l="2767" r="7205" b="57679"/>
            <a:stretch>
              <a:fillRect/>
            </a:stretch>
          </p:blipFill>
          <p:spPr bwMode="auto">
            <a:xfrm rot="10800000">
              <a:off x="1706639" y="4074933"/>
              <a:ext cx="2171907" cy="131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右箭头 4"/>
            <p:cNvSpPr/>
            <p:nvPr>
              <p:custDataLst>
                <p:tags r:id="rId5"/>
              </p:custDataLst>
            </p:nvPr>
          </p:nvSpPr>
          <p:spPr>
            <a:xfrm rot="19089754" flipV="1">
              <a:off x="2858763" y="3289174"/>
              <a:ext cx="1999205" cy="1297109"/>
            </a:xfrm>
            <a:custGeom>
              <a:avLst/>
              <a:gdLst>
                <a:gd name="connsiteX0" fmla="*/ 0 w 1475967"/>
                <a:gd name="connsiteY0" fmla="*/ 363884 h 1455537"/>
                <a:gd name="connsiteX1" fmla="*/ 748199 w 1475967"/>
                <a:gd name="connsiteY1" fmla="*/ 363884 h 1455537"/>
                <a:gd name="connsiteX2" fmla="*/ 748199 w 1475967"/>
                <a:gd name="connsiteY2" fmla="*/ 0 h 1455537"/>
                <a:gd name="connsiteX3" fmla="*/ 1475967 w 1475967"/>
                <a:gd name="connsiteY3" fmla="*/ 727769 h 1455537"/>
                <a:gd name="connsiteX4" fmla="*/ 748199 w 1475967"/>
                <a:gd name="connsiteY4" fmla="*/ 1455537 h 1455537"/>
                <a:gd name="connsiteX5" fmla="*/ 748199 w 1475967"/>
                <a:gd name="connsiteY5" fmla="*/ 1091653 h 1455537"/>
                <a:gd name="connsiteX6" fmla="*/ 0 w 1475967"/>
                <a:gd name="connsiteY6" fmla="*/ 1091653 h 1455537"/>
                <a:gd name="connsiteX7" fmla="*/ 0 w 1475967"/>
                <a:gd name="connsiteY7" fmla="*/ 363884 h 1455537"/>
                <a:gd name="connsiteX0-1" fmla="*/ 762655 w 2238622"/>
                <a:gd name="connsiteY0-2" fmla="*/ 363884 h 1455537"/>
                <a:gd name="connsiteX1-3" fmla="*/ 1510854 w 2238622"/>
                <a:gd name="connsiteY1-4" fmla="*/ 363884 h 1455537"/>
                <a:gd name="connsiteX2-5" fmla="*/ 1510854 w 2238622"/>
                <a:gd name="connsiteY2-6" fmla="*/ 0 h 1455537"/>
                <a:gd name="connsiteX3-7" fmla="*/ 2238622 w 2238622"/>
                <a:gd name="connsiteY3-8" fmla="*/ 727769 h 1455537"/>
                <a:gd name="connsiteX4-9" fmla="*/ 1510854 w 2238622"/>
                <a:gd name="connsiteY4-10" fmla="*/ 1455537 h 1455537"/>
                <a:gd name="connsiteX5-11" fmla="*/ 1510854 w 2238622"/>
                <a:gd name="connsiteY5-12" fmla="*/ 1091653 h 1455537"/>
                <a:gd name="connsiteX6-13" fmla="*/ 0 w 2238622"/>
                <a:gd name="connsiteY6-14" fmla="*/ 1058508 h 1455537"/>
                <a:gd name="connsiteX7-15" fmla="*/ 762655 w 2238622"/>
                <a:gd name="connsiteY7-16" fmla="*/ 363884 h 1455537"/>
                <a:gd name="connsiteX0-17" fmla="*/ 767420 w 2243387"/>
                <a:gd name="connsiteY0-18" fmla="*/ 363884 h 1455537"/>
                <a:gd name="connsiteX1-19" fmla="*/ 1515619 w 2243387"/>
                <a:gd name="connsiteY1-20" fmla="*/ 363884 h 1455537"/>
                <a:gd name="connsiteX2-21" fmla="*/ 1515619 w 2243387"/>
                <a:gd name="connsiteY2-22" fmla="*/ 0 h 1455537"/>
                <a:gd name="connsiteX3-23" fmla="*/ 2243387 w 2243387"/>
                <a:gd name="connsiteY3-24" fmla="*/ 727769 h 1455537"/>
                <a:gd name="connsiteX4-25" fmla="*/ 1515619 w 2243387"/>
                <a:gd name="connsiteY4-26" fmla="*/ 1455537 h 1455537"/>
                <a:gd name="connsiteX5-27" fmla="*/ 1515619 w 2243387"/>
                <a:gd name="connsiteY5-28" fmla="*/ 1091653 h 1455537"/>
                <a:gd name="connsiteX6-29" fmla="*/ 0 w 2243387"/>
                <a:gd name="connsiteY6-30" fmla="*/ 1053186 h 1455537"/>
                <a:gd name="connsiteX7-31" fmla="*/ 767420 w 2243387"/>
                <a:gd name="connsiteY7-32" fmla="*/ 363884 h 145553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43387" h="1455537">
                  <a:moveTo>
                    <a:pt x="767420" y="363884"/>
                  </a:moveTo>
                  <a:lnTo>
                    <a:pt x="1515619" y="363884"/>
                  </a:lnTo>
                  <a:lnTo>
                    <a:pt x="1515619" y="0"/>
                  </a:lnTo>
                  <a:lnTo>
                    <a:pt x="2243387" y="727769"/>
                  </a:lnTo>
                  <a:lnTo>
                    <a:pt x="1515619" y="1455537"/>
                  </a:lnTo>
                  <a:lnTo>
                    <a:pt x="1515619" y="1091653"/>
                  </a:lnTo>
                  <a:lnTo>
                    <a:pt x="0" y="1053186"/>
                  </a:lnTo>
                  <a:lnTo>
                    <a:pt x="767420" y="363884"/>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cxnSp>
          <p:nvCxnSpPr>
            <p:cNvPr id="64" name="直接连接符 63"/>
            <p:cNvCxnSpPr/>
            <p:nvPr>
              <p:custDataLst>
                <p:tags r:id="rId6"/>
              </p:custDataLst>
            </p:nvPr>
          </p:nvCxnSpPr>
          <p:spPr>
            <a:xfrm flipV="1">
              <a:off x="3085458" y="3265522"/>
              <a:ext cx="1191052" cy="11289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custDataLst>
              <p:tags r:id="rId7"/>
            </p:custDataLst>
          </p:nvPr>
        </p:nvSpPr>
        <p:spPr>
          <a:xfrm>
            <a:off x="683895" y="1995805"/>
            <a:ext cx="1217930" cy="1076325"/>
          </a:xfrm>
          <a:prstGeom prst="rect">
            <a:avLst/>
          </a:prstGeom>
        </p:spPr>
        <p:txBody>
          <a:bodyPr wrap="square">
            <a:spAutoFit/>
          </a:bodyPr>
          <a:lstStyle/>
          <a:p>
            <a:pPr algn="ctr"/>
            <a:r>
              <a:rPr lang="zh-CN" altLang="en-US" sz="3200" b="1" dirty="0">
                <a:solidFill>
                  <a:schemeClr val="tx2">
                    <a:lumMod val="75000"/>
                  </a:schemeClr>
                </a:solidFill>
                <a:latin typeface="微软雅黑" panose="020B0503020204020204" pitchFamily="34" charset="-122"/>
                <a:ea typeface="微软雅黑" panose="020B0503020204020204" pitchFamily="34" charset="-122"/>
              </a:rPr>
              <a:t>创新价值</a:t>
            </a:r>
            <a:endParaRPr lang="zh-CN" altLang="en-US" sz="32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2" name="TextBox 45"/>
          <p:cNvSpPr txBox="1"/>
          <p:nvPr>
            <p:custDataLst>
              <p:tags r:id="rId8"/>
            </p:custDataLst>
          </p:nvPr>
        </p:nvSpPr>
        <p:spPr>
          <a:xfrm>
            <a:off x="4500245" y="1419860"/>
            <a:ext cx="3622040" cy="1088390"/>
          </a:xfrm>
          <a:prstGeom prst="rect">
            <a:avLst/>
          </a:prstGeom>
          <a:noFill/>
        </p:spPr>
        <p:txBody>
          <a:bodyPr wrap="square" rtlCol="0">
            <a:spAutoFit/>
          </a:bodyPr>
          <a:p>
            <a:pPr>
              <a:lnSpc>
                <a:spcPct val="120000"/>
              </a:lnSpc>
            </a:pP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02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学习方式的创新</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gn="just">
              <a:lnSpc>
                <a:spcPct val="120000"/>
              </a:lnSpc>
            </a:pPr>
            <a:r>
              <a:rPr lang="zh-CN" altLang="en-US" sz="1000" dirty="0">
                <a:latin typeface="微软雅黑" panose="020B0503020204020204" pitchFamily="34" charset="-122"/>
                <a:ea typeface="微软雅黑" panose="020B0503020204020204" pitchFamily="34" charset="-122"/>
              </a:rPr>
              <a:t>通过跨学科主题学习活动的形式，本研究打破了传统的学科界限，提出了一种全新的学习方式。这种学习方式能够让学生在解决实际问题的过程中，综合运用多学科的知识和技能，培养学生的综合能力和创新思维。</a:t>
            </a:r>
            <a:endParaRPr lang="zh-CN" altLang="en-US" sz="1000" dirty="0">
              <a:latin typeface="微软雅黑" panose="020B0503020204020204" pitchFamily="34" charset="-122"/>
              <a:ea typeface="微软雅黑" panose="020B0503020204020204" pitchFamily="34" charset="-122"/>
            </a:endParaRPr>
          </a:p>
        </p:txBody>
      </p:sp>
      <p:sp>
        <p:nvSpPr>
          <p:cNvPr id="3" name="TextBox 45"/>
          <p:cNvSpPr txBox="1"/>
          <p:nvPr>
            <p:custDataLst>
              <p:tags r:id="rId9"/>
            </p:custDataLst>
          </p:nvPr>
        </p:nvSpPr>
        <p:spPr>
          <a:xfrm>
            <a:off x="4427855" y="2772410"/>
            <a:ext cx="3462655" cy="903605"/>
          </a:xfrm>
          <a:prstGeom prst="rect">
            <a:avLst/>
          </a:prstGeom>
          <a:noFill/>
        </p:spPr>
        <p:txBody>
          <a:bodyPr wrap="square" rtlCol="0">
            <a:sp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03</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教学模式的创新</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本研究强调学生在学习过程中的主体地位，倡导以学生为中心的教学模式。这种教学模式能够激发学生的学习兴趣，培养学生的自主学习能力和团队协作精神，提高教学效果。</a:t>
            </a:r>
            <a:endParaRPr lang="zh-CN" altLang="en-US" sz="1000" dirty="0">
              <a:latin typeface="微软雅黑" panose="020B0503020204020204" pitchFamily="34" charset="-122"/>
              <a:ea typeface="微软雅黑" panose="020B0503020204020204" pitchFamily="34" charset="-122"/>
            </a:endParaRPr>
          </a:p>
        </p:txBody>
      </p:sp>
      <p:sp>
        <p:nvSpPr>
          <p:cNvPr id="4" name="TextBox 45"/>
          <p:cNvSpPr txBox="1"/>
          <p:nvPr>
            <p:custDataLst>
              <p:tags r:id="rId10"/>
            </p:custDataLst>
          </p:nvPr>
        </p:nvSpPr>
        <p:spPr>
          <a:xfrm>
            <a:off x="3491865" y="3940175"/>
            <a:ext cx="3728085" cy="903605"/>
          </a:xfrm>
          <a:prstGeom prst="rect">
            <a:avLst/>
          </a:prstGeom>
          <a:noFill/>
        </p:spPr>
        <p:txBody>
          <a:bodyPr wrap="square" rtlCol="0">
            <a:sp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04</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教学设计的创新</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本研究注重实践导向的教学设计，让学生在真实的情境中学习和应用知识。这种教学设计能够提高学生的知识迁移和应用能力，使学习更加贴近实际、贴近生活。</a:t>
            </a:r>
            <a:endParaRPr lang="zh-CN" altLang="en-US" sz="1000" dirty="0">
              <a:latin typeface="微软雅黑" panose="020B0503020204020204" pitchFamily="34" charset="-122"/>
              <a:ea typeface="微软雅黑" panose="020B0503020204020204" pitchFamily="34" charset="-122"/>
            </a:endParaRPr>
          </a:p>
        </p:txBody>
      </p:sp>
      <p:grpSp>
        <p:nvGrpSpPr>
          <p:cNvPr id="15" name="组合 14"/>
          <p:cNvGrpSpPr/>
          <p:nvPr>
            <p:custDataLst>
              <p:tags r:id="rId11"/>
            </p:custDataLst>
          </p:nvPr>
        </p:nvGrpSpPr>
        <p:grpSpPr>
          <a:xfrm flipV="1">
            <a:off x="1333500" y="2637790"/>
            <a:ext cx="2226945" cy="862965"/>
            <a:chOff x="1706639" y="3265522"/>
            <a:chExt cx="3151329" cy="1320761"/>
          </a:xfrm>
        </p:grpSpPr>
        <p:sp>
          <p:nvSpPr>
            <p:cNvPr id="16" name="饼形 15"/>
            <p:cNvSpPr/>
            <p:nvPr>
              <p:custDataLst>
                <p:tags r:id="rId12"/>
              </p:custDataLst>
            </p:nvPr>
          </p:nvSpPr>
          <p:spPr>
            <a:xfrm rot="3600000" flipV="1">
              <a:off x="2754251" y="3617773"/>
              <a:ext cx="997181" cy="917635"/>
            </a:xfrm>
            <a:prstGeom prst="pie">
              <a:avLst>
                <a:gd name="adj1" fmla="val 14391128"/>
                <a:gd name="adj2" fmla="val 16989792"/>
              </a:avLst>
            </a:prstGeom>
            <a:solidFill>
              <a:schemeClr val="tx2">
                <a:lumMod val="75000"/>
              </a:schemeClr>
            </a:solidFill>
            <a:ln>
              <a:noFill/>
            </a:ln>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pic>
          <p:nvPicPr>
            <p:cNvPr id="17" name="Picture 3"/>
            <p:cNvPicPr>
              <a:picLocks noChangeAspect="1" noChangeArrowheads="1"/>
            </p:cNvPicPr>
            <p:nvPr>
              <p:custDataLst>
                <p:tags r:id="rId13"/>
              </p:custDataLst>
            </p:nvPr>
          </p:nvPicPr>
          <p:blipFill rotWithShape="1">
            <a:blip/>
            <a:srcRect l="2767" r="7205" b="57679"/>
            <a:stretch>
              <a:fillRect/>
            </a:stretch>
          </p:blipFill>
          <p:spPr bwMode="auto">
            <a:xfrm rot="10800000">
              <a:off x="1706639" y="4074933"/>
              <a:ext cx="2171907" cy="131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右箭头 4"/>
            <p:cNvSpPr/>
            <p:nvPr>
              <p:custDataLst>
                <p:tags r:id="rId14"/>
              </p:custDataLst>
            </p:nvPr>
          </p:nvSpPr>
          <p:spPr>
            <a:xfrm rot="19089754" flipV="1">
              <a:off x="2858763" y="3289174"/>
              <a:ext cx="1999205" cy="1297109"/>
            </a:xfrm>
            <a:custGeom>
              <a:avLst/>
              <a:gdLst>
                <a:gd name="connsiteX0" fmla="*/ 0 w 1475967"/>
                <a:gd name="connsiteY0" fmla="*/ 363884 h 1455537"/>
                <a:gd name="connsiteX1" fmla="*/ 748199 w 1475967"/>
                <a:gd name="connsiteY1" fmla="*/ 363884 h 1455537"/>
                <a:gd name="connsiteX2" fmla="*/ 748199 w 1475967"/>
                <a:gd name="connsiteY2" fmla="*/ 0 h 1455537"/>
                <a:gd name="connsiteX3" fmla="*/ 1475967 w 1475967"/>
                <a:gd name="connsiteY3" fmla="*/ 727769 h 1455537"/>
                <a:gd name="connsiteX4" fmla="*/ 748199 w 1475967"/>
                <a:gd name="connsiteY4" fmla="*/ 1455537 h 1455537"/>
                <a:gd name="connsiteX5" fmla="*/ 748199 w 1475967"/>
                <a:gd name="connsiteY5" fmla="*/ 1091653 h 1455537"/>
                <a:gd name="connsiteX6" fmla="*/ 0 w 1475967"/>
                <a:gd name="connsiteY6" fmla="*/ 1091653 h 1455537"/>
                <a:gd name="connsiteX7" fmla="*/ 0 w 1475967"/>
                <a:gd name="connsiteY7" fmla="*/ 363884 h 1455537"/>
                <a:gd name="connsiteX0-1" fmla="*/ 762655 w 2238622"/>
                <a:gd name="connsiteY0-2" fmla="*/ 363884 h 1455537"/>
                <a:gd name="connsiteX1-3" fmla="*/ 1510854 w 2238622"/>
                <a:gd name="connsiteY1-4" fmla="*/ 363884 h 1455537"/>
                <a:gd name="connsiteX2-5" fmla="*/ 1510854 w 2238622"/>
                <a:gd name="connsiteY2-6" fmla="*/ 0 h 1455537"/>
                <a:gd name="connsiteX3-7" fmla="*/ 2238622 w 2238622"/>
                <a:gd name="connsiteY3-8" fmla="*/ 727769 h 1455537"/>
                <a:gd name="connsiteX4-9" fmla="*/ 1510854 w 2238622"/>
                <a:gd name="connsiteY4-10" fmla="*/ 1455537 h 1455537"/>
                <a:gd name="connsiteX5-11" fmla="*/ 1510854 w 2238622"/>
                <a:gd name="connsiteY5-12" fmla="*/ 1091653 h 1455537"/>
                <a:gd name="connsiteX6-13" fmla="*/ 0 w 2238622"/>
                <a:gd name="connsiteY6-14" fmla="*/ 1058508 h 1455537"/>
                <a:gd name="connsiteX7-15" fmla="*/ 762655 w 2238622"/>
                <a:gd name="connsiteY7-16" fmla="*/ 363884 h 1455537"/>
                <a:gd name="connsiteX0-17" fmla="*/ 767420 w 2243387"/>
                <a:gd name="connsiteY0-18" fmla="*/ 363884 h 1455537"/>
                <a:gd name="connsiteX1-19" fmla="*/ 1515619 w 2243387"/>
                <a:gd name="connsiteY1-20" fmla="*/ 363884 h 1455537"/>
                <a:gd name="connsiteX2-21" fmla="*/ 1515619 w 2243387"/>
                <a:gd name="connsiteY2-22" fmla="*/ 0 h 1455537"/>
                <a:gd name="connsiteX3-23" fmla="*/ 2243387 w 2243387"/>
                <a:gd name="connsiteY3-24" fmla="*/ 727769 h 1455537"/>
                <a:gd name="connsiteX4-25" fmla="*/ 1515619 w 2243387"/>
                <a:gd name="connsiteY4-26" fmla="*/ 1455537 h 1455537"/>
                <a:gd name="connsiteX5-27" fmla="*/ 1515619 w 2243387"/>
                <a:gd name="connsiteY5-28" fmla="*/ 1091653 h 1455537"/>
                <a:gd name="connsiteX6-29" fmla="*/ 0 w 2243387"/>
                <a:gd name="connsiteY6-30" fmla="*/ 1053186 h 1455537"/>
                <a:gd name="connsiteX7-31" fmla="*/ 767420 w 2243387"/>
                <a:gd name="connsiteY7-32" fmla="*/ 363884 h 145553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43387" h="1455537">
                  <a:moveTo>
                    <a:pt x="767420" y="363884"/>
                  </a:moveTo>
                  <a:lnTo>
                    <a:pt x="1515619" y="363884"/>
                  </a:lnTo>
                  <a:lnTo>
                    <a:pt x="1515619" y="0"/>
                  </a:lnTo>
                  <a:lnTo>
                    <a:pt x="2243387" y="727769"/>
                  </a:lnTo>
                  <a:lnTo>
                    <a:pt x="1515619" y="1455537"/>
                  </a:lnTo>
                  <a:lnTo>
                    <a:pt x="1515619" y="1091653"/>
                  </a:lnTo>
                  <a:lnTo>
                    <a:pt x="0" y="1053186"/>
                  </a:lnTo>
                  <a:lnTo>
                    <a:pt x="767420" y="363884"/>
                  </a:lnTo>
                  <a:close/>
                </a:path>
              </a:pathLst>
            </a:custGeom>
            <a:solidFill>
              <a:schemeClr val="tx2">
                <a:lumMod val="75000"/>
              </a:schemeClr>
            </a:solidFill>
            <a:ln>
              <a:noFill/>
            </a:ln>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cxnSp>
          <p:nvCxnSpPr>
            <p:cNvPr id="19" name="直接连接符 18"/>
            <p:cNvCxnSpPr/>
            <p:nvPr>
              <p:custDataLst>
                <p:tags r:id="rId15"/>
              </p:custDataLst>
            </p:nvPr>
          </p:nvCxnSpPr>
          <p:spPr>
            <a:xfrm flipV="1">
              <a:off x="3085458" y="3265522"/>
              <a:ext cx="1191052" cy="11289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21" fill="hold" grpId="0" nodeType="after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barn(inVertical)">
                                      <p:cBhvr>
                                        <p:cTn id="13" dur="500"/>
                                        <p:tgtEl>
                                          <p:spTgt spid="73"/>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additive="base">
                                        <p:cTn id="17" dur="500" fill="hold"/>
                                        <p:tgtEl>
                                          <p:spTgt spid="60"/>
                                        </p:tgtEl>
                                        <p:attrNameLst>
                                          <p:attrName>ppt_x</p:attrName>
                                        </p:attrNameLst>
                                      </p:cBhvr>
                                      <p:tavLst>
                                        <p:tav tm="0">
                                          <p:val>
                                            <p:strVal val="0-#ppt_w/2"/>
                                          </p:val>
                                        </p:tav>
                                        <p:tav tm="100000">
                                          <p:val>
                                            <p:strVal val="#ppt_x"/>
                                          </p:val>
                                        </p:tav>
                                      </p:tavLst>
                                    </p:anim>
                                    <p:anim calcmode="lin" valueType="num">
                                      <p:cBhvr additive="base">
                                        <p:cTn id="18" dur="500" fill="hold"/>
                                        <p:tgtEl>
                                          <p:spTgt spid="6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528" fill="hold" grpId="0" nodeType="after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anim calcmode="lin" valueType="num">
                                      <p:cBhvr>
                                        <p:cTn id="25" dur="500" fill="hold"/>
                                        <p:tgtEl>
                                          <p:spTgt spid="46"/>
                                        </p:tgtEl>
                                        <p:attrNameLst>
                                          <p:attrName>ppt_x</p:attrName>
                                        </p:attrNameLst>
                                      </p:cBhvr>
                                      <p:tavLst>
                                        <p:tav tm="0">
                                          <p:val>
                                            <p:fltVal val="0.5"/>
                                          </p:val>
                                        </p:tav>
                                        <p:tav tm="100000">
                                          <p:val>
                                            <p:strVal val="#ppt_x"/>
                                          </p:val>
                                        </p:tav>
                                      </p:tavLst>
                                    </p:anim>
                                    <p:anim calcmode="lin" valueType="num">
                                      <p:cBhvr>
                                        <p:cTn id="26" dur="500" fill="hold"/>
                                        <p:tgtEl>
                                          <p:spTgt spid="46"/>
                                        </p:tgtEl>
                                        <p:attrNameLst>
                                          <p:attrName>ppt_y</p:attrName>
                                        </p:attrNameLst>
                                      </p:cBhvr>
                                      <p:tavLst>
                                        <p:tav tm="0">
                                          <p:val>
                                            <p:fltVal val="0.5"/>
                                          </p:val>
                                        </p:tav>
                                        <p:tav tm="100000">
                                          <p:val>
                                            <p:strVal val="#ppt_y"/>
                                          </p:val>
                                        </p:tav>
                                      </p:tavLst>
                                    </p:anim>
                                  </p:childTnLst>
                                </p:cTn>
                              </p:par>
                            </p:childTnLst>
                          </p:cTn>
                        </p:par>
                        <p:par>
                          <p:cTn id="27" fill="hold">
                            <p:stCondLst>
                              <p:cond delay="2000"/>
                            </p:stCondLst>
                            <p:childTnLst>
                              <p:par>
                                <p:cTn id="28" presetID="53" presetClass="entr" presetSubtype="528"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anim calcmode="lin" valueType="num">
                                      <p:cBhvr>
                                        <p:cTn id="33" dur="500" fill="hold"/>
                                        <p:tgtEl>
                                          <p:spTgt spid="2"/>
                                        </p:tgtEl>
                                        <p:attrNameLst>
                                          <p:attrName>ppt_x</p:attrName>
                                        </p:attrNameLst>
                                      </p:cBhvr>
                                      <p:tavLst>
                                        <p:tav tm="0">
                                          <p:val>
                                            <p:fltVal val="0.5"/>
                                          </p:val>
                                        </p:tav>
                                        <p:tav tm="100000">
                                          <p:val>
                                            <p:strVal val="#ppt_x"/>
                                          </p:val>
                                        </p:tav>
                                      </p:tavLst>
                                    </p:anim>
                                    <p:anim calcmode="lin" valueType="num">
                                      <p:cBhvr>
                                        <p:cTn id="34" dur="500" fill="hold"/>
                                        <p:tgtEl>
                                          <p:spTgt spid="2"/>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528"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anim calcmode="lin" valueType="num">
                                      <p:cBhvr>
                                        <p:cTn id="41" dur="500" fill="hold"/>
                                        <p:tgtEl>
                                          <p:spTgt spid="3"/>
                                        </p:tgtEl>
                                        <p:attrNameLst>
                                          <p:attrName>ppt_x</p:attrName>
                                        </p:attrNameLst>
                                      </p:cBhvr>
                                      <p:tavLst>
                                        <p:tav tm="0">
                                          <p:val>
                                            <p:fltVal val="0.5"/>
                                          </p:val>
                                        </p:tav>
                                        <p:tav tm="100000">
                                          <p:val>
                                            <p:strVal val="#ppt_x"/>
                                          </p:val>
                                        </p:tav>
                                      </p:tavLst>
                                    </p:anim>
                                    <p:anim calcmode="lin" valueType="num">
                                      <p:cBhvr>
                                        <p:cTn id="42" dur="500" fill="hold"/>
                                        <p:tgtEl>
                                          <p:spTgt spid="3"/>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53" presetClass="entr" presetSubtype="528" fill="hold" grpId="0" nodeType="after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500" fill="hold"/>
                                        <p:tgtEl>
                                          <p:spTgt spid="4"/>
                                        </p:tgtEl>
                                        <p:attrNameLst>
                                          <p:attrName>ppt_w</p:attrName>
                                        </p:attrNameLst>
                                      </p:cBhvr>
                                      <p:tavLst>
                                        <p:tav tm="0">
                                          <p:val>
                                            <p:fltVal val="0"/>
                                          </p:val>
                                        </p:tav>
                                        <p:tav tm="100000">
                                          <p:val>
                                            <p:strVal val="#ppt_w"/>
                                          </p:val>
                                        </p:tav>
                                      </p:tavLst>
                                    </p:anim>
                                    <p:anim calcmode="lin" valueType="num">
                                      <p:cBhvr>
                                        <p:cTn id="47" dur="500" fill="hold"/>
                                        <p:tgtEl>
                                          <p:spTgt spid="4"/>
                                        </p:tgtEl>
                                        <p:attrNameLst>
                                          <p:attrName>ppt_h</p:attrName>
                                        </p:attrNameLst>
                                      </p:cBhvr>
                                      <p:tavLst>
                                        <p:tav tm="0">
                                          <p:val>
                                            <p:fltVal val="0"/>
                                          </p:val>
                                        </p:tav>
                                        <p:tav tm="100000">
                                          <p:val>
                                            <p:strVal val="#ppt_h"/>
                                          </p:val>
                                        </p:tav>
                                      </p:tavLst>
                                    </p:anim>
                                    <p:animEffect transition="in" filter="fade">
                                      <p:cBhvr>
                                        <p:cTn id="48" dur="500"/>
                                        <p:tgtEl>
                                          <p:spTgt spid="4"/>
                                        </p:tgtEl>
                                      </p:cBhvr>
                                    </p:animEffect>
                                    <p:anim calcmode="lin" valueType="num">
                                      <p:cBhvr>
                                        <p:cTn id="49" dur="500" fill="hold"/>
                                        <p:tgtEl>
                                          <p:spTgt spid="4"/>
                                        </p:tgtEl>
                                        <p:attrNameLst>
                                          <p:attrName>ppt_x</p:attrName>
                                        </p:attrNameLst>
                                      </p:cBhvr>
                                      <p:tavLst>
                                        <p:tav tm="0">
                                          <p:val>
                                            <p:fltVal val="0.5"/>
                                          </p:val>
                                        </p:tav>
                                        <p:tav tm="100000">
                                          <p:val>
                                            <p:strVal val="#ppt_x"/>
                                          </p:val>
                                        </p:tav>
                                      </p:tavLst>
                                    </p:anim>
                                    <p:anim calcmode="lin" valueType="num">
                                      <p:cBhvr>
                                        <p:cTn id="50" dur="500" fill="hold"/>
                                        <p:tgtEl>
                                          <p:spTgt spid="4"/>
                                        </p:tgtEl>
                                        <p:attrNameLst>
                                          <p:attrName>ppt_y</p:attrName>
                                        </p:attrNameLst>
                                      </p:cBhvr>
                                      <p:tavLst>
                                        <p:tav tm="0">
                                          <p:val>
                                            <p:fltVal val="0.5"/>
                                          </p:val>
                                        </p:tav>
                                        <p:tav tm="100000">
                                          <p:val>
                                            <p:strVal val="#ppt_y"/>
                                          </p:val>
                                        </p:tav>
                                      </p:tavLst>
                                    </p:anim>
                                  </p:childTnLst>
                                </p:cTn>
                              </p:par>
                            </p:childTnLst>
                          </p:cTn>
                        </p:par>
                        <p:par>
                          <p:cTn id="51" fill="hold">
                            <p:stCondLst>
                              <p:cond delay="3500"/>
                            </p:stCondLst>
                            <p:childTnLst>
                              <p:par>
                                <p:cTn id="52" presetID="2" presetClass="entr" presetSubtype="8"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73" grpId="0"/>
      <p:bldP spid="2" grpId="0"/>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 y="0"/>
            <a:ext cx="2771798" cy="390525"/>
            <a:chOff x="2" y="0"/>
            <a:chExt cx="2771798" cy="390525"/>
          </a:xfrm>
        </p:grpSpPr>
        <p:sp>
          <p:nvSpPr>
            <p:cNvPr id="6"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7" name="矩形 6"/>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a:t>
              </a:r>
              <a:r>
                <a:rPr lang="zh-CN" altLang="en-US" b="1" dirty="0">
                  <a:solidFill>
                    <a:schemeClr val="bg1"/>
                  </a:solidFill>
                  <a:latin typeface="微软雅黑" panose="020B0503020204020204" pitchFamily="34" charset="-122"/>
                  <a:ea typeface="微软雅黑" panose="020B0503020204020204" pitchFamily="34" charset="-122"/>
                </a:rPr>
                <a:t>意义</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8" name="TextBox 45"/>
          <p:cNvSpPr txBox="1"/>
          <p:nvPr>
            <p:custDataLst>
              <p:tags r:id="rId1"/>
            </p:custDataLst>
          </p:nvPr>
        </p:nvSpPr>
        <p:spPr>
          <a:xfrm>
            <a:off x="3563620" y="146685"/>
            <a:ext cx="3599815" cy="903605"/>
          </a:xfrm>
          <a:prstGeom prst="rect">
            <a:avLst/>
          </a:prstGeom>
          <a:noFill/>
        </p:spPr>
        <p:txBody>
          <a:bodyPr wrap="square" rtlCol="0">
            <a:spAutoFit/>
          </a:bodyPr>
          <a:p>
            <a:pPr>
              <a:lnSpc>
                <a:spcPct val="120000"/>
              </a:lnSpc>
            </a:pP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01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丰富了生活教育理论</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生活教育是陶行知提出的一个全面发展的教育理论，基于此，信息科技生活化课堂教学研究为生活教育理论的丰富和完善提供了新的思路、方法和实践经验。</a:t>
            </a:r>
            <a:endParaRPr lang="zh-CN" altLang="en-US" sz="1000" dirty="0">
              <a:latin typeface="微软雅黑" panose="020B0503020204020204" pitchFamily="34" charset="-122"/>
              <a:ea typeface="微软雅黑" panose="020B0503020204020204" pitchFamily="34" charset="-122"/>
            </a:endParaRPr>
          </a:p>
        </p:txBody>
      </p:sp>
      <p:sp>
        <p:nvSpPr>
          <p:cNvPr id="9" name="TextBox 45"/>
          <p:cNvSpPr txBox="1"/>
          <p:nvPr>
            <p:custDataLst>
              <p:tags r:id="rId2"/>
            </p:custDataLst>
          </p:nvPr>
        </p:nvSpPr>
        <p:spPr>
          <a:xfrm>
            <a:off x="3943985" y="1092200"/>
            <a:ext cx="4040505" cy="903605"/>
          </a:xfrm>
          <a:prstGeom prst="rect">
            <a:avLst/>
          </a:prstGeom>
          <a:noFill/>
        </p:spPr>
        <p:txBody>
          <a:bodyPr wrap="square" rtlCol="0">
            <a:sp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02</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拓展了信息科技研究的方向</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一般的信息科技类的研究注重技术的革新，而基于陶行知生活教育理念的信息科技跨学科主题学习则更加注重学生的全面发展，拓展了信息科技教育的发展方向，提高了信息科技的实际运用效果和质量。</a:t>
            </a:r>
            <a:endParaRPr lang="zh-CN" altLang="en-US" sz="1000" dirty="0">
              <a:latin typeface="微软雅黑" panose="020B0503020204020204" pitchFamily="34" charset="-122"/>
              <a:ea typeface="微软雅黑" panose="020B0503020204020204" pitchFamily="34" charset="-122"/>
            </a:endParaRPr>
          </a:p>
        </p:txBody>
      </p:sp>
      <p:sp>
        <p:nvSpPr>
          <p:cNvPr id="10" name="TextBox 45"/>
          <p:cNvSpPr txBox="1"/>
          <p:nvPr>
            <p:custDataLst>
              <p:tags r:id="rId3"/>
            </p:custDataLst>
          </p:nvPr>
        </p:nvSpPr>
        <p:spPr>
          <a:xfrm>
            <a:off x="4427855" y="2058670"/>
            <a:ext cx="3769360" cy="903605"/>
          </a:xfrm>
          <a:prstGeom prst="rect">
            <a:avLst/>
          </a:prstGeom>
          <a:noFill/>
        </p:spPr>
        <p:txBody>
          <a:bodyPr wrap="square" rtlCol="0">
            <a:sp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03</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探索了教育创新和改革的方向</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基于陶行知生活教育理念的信息科技课堂是一种教育创新和改革形式，从理论和实践角度探索了教育创新和改革的方向，有助于推动教育教学的创新和发展。</a:t>
            </a:r>
            <a:endParaRPr lang="zh-CN" altLang="en-US" sz="1000" dirty="0">
              <a:latin typeface="微软雅黑" panose="020B0503020204020204" pitchFamily="34" charset="-122"/>
              <a:ea typeface="微软雅黑" panose="020B0503020204020204" pitchFamily="34" charset="-122"/>
            </a:endParaRPr>
          </a:p>
        </p:txBody>
      </p:sp>
      <p:sp>
        <p:nvSpPr>
          <p:cNvPr id="11" name="矩形 10"/>
          <p:cNvSpPr/>
          <p:nvPr>
            <p:custDataLst>
              <p:tags r:id="rId4"/>
            </p:custDataLst>
          </p:nvPr>
        </p:nvSpPr>
        <p:spPr>
          <a:xfrm>
            <a:off x="611505" y="1995805"/>
            <a:ext cx="1217930" cy="1076325"/>
          </a:xfrm>
          <a:prstGeom prst="rect">
            <a:avLst/>
          </a:prstGeom>
        </p:spPr>
        <p:txBody>
          <a:bodyPr wrap="square">
            <a:spAutoFit/>
          </a:bodyPr>
          <a:p>
            <a:pPr algn="ctr"/>
            <a:r>
              <a:rPr lang="zh-CN" altLang="en-US" sz="3200" b="1" dirty="0">
                <a:solidFill>
                  <a:schemeClr val="tx2">
                    <a:lumMod val="75000"/>
                  </a:schemeClr>
                </a:solidFill>
                <a:latin typeface="微软雅黑" panose="020B0503020204020204" pitchFamily="34" charset="-122"/>
                <a:ea typeface="微软雅黑" panose="020B0503020204020204" pitchFamily="34" charset="-122"/>
              </a:rPr>
              <a:t>理论价值</a:t>
            </a:r>
            <a:endParaRPr lang="zh-CN" altLang="en-US" sz="32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2" name="TextBox 45"/>
          <p:cNvSpPr txBox="1"/>
          <p:nvPr>
            <p:custDataLst>
              <p:tags r:id="rId5"/>
            </p:custDataLst>
          </p:nvPr>
        </p:nvSpPr>
        <p:spPr>
          <a:xfrm>
            <a:off x="4050030" y="3025140"/>
            <a:ext cx="3934460" cy="903605"/>
          </a:xfrm>
          <a:prstGeom prst="rect">
            <a:avLst/>
          </a:prstGeom>
          <a:noFill/>
        </p:spPr>
        <p:txBody>
          <a:bodyPr wrap="square" rtlCol="0">
            <a:sp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4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提高了学生的创新能力</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基于陶行知生活教育理念的信息科技课堂教学从学生日常生活出发，更加贴近学生生活，使得学生更容易接受新事物新技术，有助于提高学生的创新能力。</a:t>
            </a:r>
            <a:endParaRPr lang="zh-CN" altLang="en-US" sz="1000" dirty="0">
              <a:latin typeface="微软雅黑" panose="020B0503020204020204" pitchFamily="34" charset="-122"/>
              <a:ea typeface="微软雅黑" panose="020B0503020204020204" pitchFamily="34" charset="-122"/>
            </a:endParaRPr>
          </a:p>
        </p:txBody>
      </p:sp>
      <p:sp>
        <p:nvSpPr>
          <p:cNvPr id="13" name="TextBox 45"/>
          <p:cNvSpPr txBox="1"/>
          <p:nvPr>
            <p:custDataLst>
              <p:tags r:id="rId6"/>
            </p:custDataLst>
          </p:nvPr>
        </p:nvSpPr>
        <p:spPr>
          <a:xfrm>
            <a:off x="3563620" y="3970655"/>
            <a:ext cx="4165600" cy="903605"/>
          </a:xfrm>
          <a:prstGeom prst="rect">
            <a:avLst/>
          </a:prstGeom>
          <a:noFill/>
        </p:spPr>
        <p:txBody>
          <a:bodyPr wrap="square" rtlCol="0">
            <a:sp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5</a:t>
            </a:r>
            <a:r>
              <a:rPr lang="en-US" altLang="zh-CN" sz="1400" b="1" dirty="0">
                <a:solidFill>
                  <a:schemeClr val="tx2">
                    <a:lumMod val="75000"/>
                  </a:schemeClr>
                </a:solidFill>
                <a:latin typeface="微软雅黑" panose="020B0503020204020204" pitchFamily="34" charset="-122"/>
                <a:ea typeface="微软雅黑" panose="020B0503020204020204" pitchFamily="34" charset="-122"/>
              </a:rPr>
              <a:t> </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注重了多元文化和跨学科交流</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000" dirty="0">
                <a:latin typeface="微软雅黑" panose="020B0503020204020204" pitchFamily="34" charset="-122"/>
                <a:ea typeface="微软雅黑" panose="020B0503020204020204" pitchFamily="34" charset="-122"/>
              </a:rPr>
              <a:t>跨学科主题学习课堂教学强调多元文化和跨学科交流，有助于培养学生的跨学科学习交流能力和文化自信心，提高他们在全球化背景下的竞争力和适应能力。</a:t>
            </a:r>
            <a:endParaRPr lang="zh-CN" altLang="en-US" sz="1000" dirty="0">
              <a:latin typeface="微软雅黑" panose="020B0503020204020204" pitchFamily="34" charset="-122"/>
              <a:ea typeface="微软雅黑" panose="020B0503020204020204" pitchFamily="34" charset="-122"/>
            </a:endParaRPr>
          </a:p>
        </p:txBody>
      </p:sp>
      <p:grpSp>
        <p:nvGrpSpPr>
          <p:cNvPr id="14" name="组合 13"/>
          <p:cNvGrpSpPr/>
          <p:nvPr>
            <p:custDataLst>
              <p:tags r:id="rId7"/>
            </p:custDataLst>
          </p:nvPr>
        </p:nvGrpSpPr>
        <p:grpSpPr>
          <a:xfrm>
            <a:off x="1365885" y="1337945"/>
            <a:ext cx="2226945" cy="862965"/>
            <a:chOff x="1706639" y="3265522"/>
            <a:chExt cx="3151329" cy="1320761"/>
          </a:xfrm>
        </p:grpSpPr>
        <p:sp>
          <p:nvSpPr>
            <p:cNvPr id="15" name="饼形 14"/>
            <p:cNvSpPr/>
            <p:nvPr>
              <p:custDataLst>
                <p:tags r:id="rId8"/>
              </p:custDataLst>
            </p:nvPr>
          </p:nvSpPr>
          <p:spPr>
            <a:xfrm rot="3600000" flipV="1">
              <a:off x="2754251" y="3617773"/>
              <a:ext cx="997181" cy="917635"/>
            </a:xfrm>
            <a:prstGeom prst="pie">
              <a:avLst>
                <a:gd name="adj1" fmla="val 14391128"/>
                <a:gd name="adj2" fmla="val 16989792"/>
              </a:avLst>
            </a:prstGeom>
            <a:solidFill>
              <a:schemeClr val="tx2">
                <a:lumMod val="75000"/>
              </a:schemeClr>
            </a:solidFill>
            <a:ln>
              <a:noFill/>
            </a:ln>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pic>
          <p:nvPicPr>
            <p:cNvPr id="16" name="Picture 3"/>
            <p:cNvPicPr>
              <a:picLocks noChangeAspect="1" noChangeArrowheads="1"/>
            </p:cNvPicPr>
            <p:nvPr>
              <p:custDataLst>
                <p:tags r:id="rId9"/>
              </p:custDataLst>
            </p:nvPr>
          </p:nvPicPr>
          <p:blipFill rotWithShape="1">
            <a:blip/>
            <a:srcRect l="2767" r="7205" b="57679"/>
            <a:stretch>
              <a:fillRect/>
            </a:stretch>
          </p:blipFill>
          <p:spPr bwMode="auto">
            <a:xfrm rot="10800000">
              <a:off x="1706639" y="4074933"/>
              <a:ext cx="2171907" cy="131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右箭头 4"/>
            <p:cNvSpPr/>
            <p:nvPr>
              <p:custDataLst>
                <p:tags r:id="rId10"/>
              </p:custDataLst>
            </p:nvPr>
          </p:nvSpPr>
          <p:spPr>
            <a:xfrm rot="19089754" flipV="1">
              <a:off x="2858763" y="3289174"/>
              <a:ext cx="1999205" cy="1297109"/>
            </a:xfrm>
            <a:custGeom>
              <a:avLst/>
              <a:gdLst>
                <a:gd name="connsiteX0" fmla="*/ 0 w 1475967"/>
                <a:gd name="connsiteY0" fmla="*/ 363884 h 1455537"/>
                <a:gd name="connsiteX1" fmla="*/ 748199 w 1475967"/>
                <a:gd name="connsiteY1" fmla="*/ 363884 h 1455537"/>
                <a:gd name="connsiteX2" fmla="*/ 748199 w 1475967"/>
                <a:gd name="connsiteY2" fmla="*/ 0 h 1455537"/>
                <a:gd name="connsiteX3" fmla="*/ 1475967 w 1475967"/>
                <a:gd name="connsiteY3" fmla="*/ 727769 h 1455537"/>
                <a:gd name="connsiteX4" fmla="*/ 748199 w 1475967"/>
                <a:gd name="connsiteY4" fmla="*/ 1455537 h 1455537"/>
                <a:gd name="connsiteX5" fmla="*/ 748199 w 1475967"/>
                <a:gd name="connsiteY5" fmla="*/ 1091653 h 1455537"/>
                <a:gd name="connsiteX6" fmla="*/ 0 w 1475967"/>
                <a:gd name="connsiteY6" fmla="*/ 1091653 h 1455537"/>
                <a:gd name="connsiteX7" fmla="*/ 0 w 1475967"/>
                <a:gd name="connsiteY7" fmla="*/ 363884 h 1455537"/>
                <a:gd name="connsiteX0-1" fmla="*/ 762655 w 2238622"/>
                <a:gd name="connsiteY0-2" fmla="*/ 363884 h 1455537"/>
                <a:gd name="connsiteX1-3" fmla="*/ 1510854 w 2238622"/>
                <a:gd name="connsiteY1-4" fmla="*/ 363884 h 1455537"/>
                <a:gd name="connsiteX2-5" fmla="*/ 1510854 w 2238622"/>
                <a:gd name="connsiteY2-6" fmla="*/ 0 h 1455537"/>
                <a:gd name="connsiteX3-7" fmla="*/ 2238622 w 2238622"/>
                <a:gd name="connsiteY3-8" fmla="*/ 727769 h 1455537"/>
                <a:gd name="connsiteX4-9" fmla="*/ 1510854 w 2238622"/>
                <a:gd name="connsiteY4-10" fmla="*/ 1455537 h 1455537"/>
                <a:gd name="connsiteX5-11" fmla="*/ 1510854 w 2238622"/>
                <a:gd name="connsiteY5-12" fmla="*/ 1091653 h 1455537"/>
                <a:gd name="connsiteX6-13" fmla="*/ 0 w 2238622"/>
                <a:gd name="connsiteY6-14" fmla="*/ 1058508 h 1455537"/>
                <a:gd name="connsiteX7-15" fmla="*/ 762655 w 2238622"/>
                <a:gd name="connsiteY7-16" fmla="*/ 363884 h 1455537"/>
                <a:gd name="connsiteX0-17" fmla="*/ 767420 w 2243387"/>
                <a:gd name="connsiteY0-18" fmla="*/ 363884 h 1455537"/>
                <a:gd name="connsiteX1-19" fmla="*/ 1515619 w 2243387"/>
                <a:gd name="connsiteY1-20" fmla="*/ 363884 h 1455537"/>
                <a:gd name="connsiteX2-21" fmla="*/ 1515619 w 2243387"/>
                <a:gd name="connsiteY2-22" fmla="*/ 0 h 1455537"/>
                <a:gd name="connsiteX3-23" fmla="*/ 2243387 w 2243387"/>
                <a:gd name="connsiteY3-24" fmla="*/ 727769 h 1455537"/>
                <a:gd name="connsiteX4-25" fmla="*/ 1515619 w 2243387"/>
                <a:gd name="connsiteY4-26" fmla="*/ 1455537 h 1455537"/>
                <a:gd name="connsiteX5-27" fmla="*/ 1515619 w 2243387"/>
                <a:gd name="connsiteY5-28" fmla="*/ 1091653 h 1455537"/>
                <a:gd name="connsiteX6-29" fmla="*/ 0 w 2243387"/>
                <a:gd name="connsiteY6-30" fmla="*/ 1053186 h 1455537"/>
                <a:gd name="connsiteX7-31" fmla="*/ 767420 w 2243387"/>
                <a:gd name="connsiteY7-32" fmla="*/ 363884 h 145553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43387" h="1455537">
                  <a:moveTo>
                    <a:pt x="767420" y="363884"/>
                  </a:moveTo>
                  <a:lnTo>
                    <a:pt x="1515619" y="363884"/>
                  </a:lnTo>
                  <a:lnTo>
                    <a:pt x="1515619" y="0"/>
                  </a:lnTo>
                  <a:lnTo>
                    <a:pt x="2243387" y="727769"/>
                  </a:lnTo>
                  <a:lnTo>
                    <a:pt x="1515619" y="1455537"/>
                  </a:lnTo>
                  <a:lnTo>
                    <a:pt x="1515619" y="1091653"/>
                  </a:lnTo>
                  <a:lnTo>
                    <a:pt x="0" y="1053186"/>
                  </a:lnTo>
                  <a:lnTo>
                    <a:pt x="767420" y="363884"/>
                  </a:lnTo>
                  <a:close/>
                </a:path>
              </a:pathLst>
            </a:custGeom>
            <a:solidFill>
              <a:schemeClr val="tx2">
                <a:lumMod val="75000"/>
              </a:schemeClr>
            </a:solidFill>
            <a:ln>
              <a:noFill/>
            </a:ln>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cxnSp>
          <p:nvCxnSpPr>
            <p:cNvPr id="18" name="直接连接符 17"/>
            <p:cNvCxnSpPr/>
            <p:nvPr>
              <p:custDataLst>
                <p:tags r:id="rId11"/>
              </p:custDataLst>
            </p:nvPr>
          </p:nvCxnSpPr>
          <p:spPr>
            <a:xfrm flipV="1">
              <a:off x="3085458" y="3265522"/>
              <a:ext cx="1191052" cy="11289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custDataLst>
              <p:tags r:id="rId12"/>
            </p:custDataLst>
          </p:nvPr>
        </p:nvGrpSpPr>
        <p:grpSpPr>
          <a:xfrm flipV="1">
            <a:off x="1333500" y="2637790"/>
            <a:ext cx="2226945" cy="862965"/>
            <a:chOff x="1706639" y="3265522"/>
            <a:chExt cx="3151329" cy="1320761"/>
          </a:xfrm>
        </p:grpSpPr>
        <p:sp>
          <p:nvSpPr>
            <p:cNvPr id="20" name="饼形 19"/>
            <p:cNvSpPr/>
            <p:nvPr>
              <p:custDataLst>
                <p:tags r:id="rId13"/>
              </p:custDataLst>
            </p:nvPr>
          </p:nvSpPr>
          <p:spPr>
            <a:xfrm rot="3600000" flipV="1">
              <a:off x="2754251" y="3617773"/>
              <a:ext cx="997181" cy="917635"/>
            </a:xfrm>
            <a:prstGeom prst="pie">
              <a:avLst>
                <a:gd name="adj1" fmla="val 14391128"/>
                <a:gd name="adj2" fmla="val 16989792"/>
              </a:avLst>
            </a:prstGeom>
            <a:solidFill>
              <a:schemeClr val="tx2">
                <a:lumMod val="75000"/>
              </a:schemeClr>
            </a:solidFill>
            <a:ln>
              <a:noFill/>
            </a:ln>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pic>
          <p:nvPicPr>
            <p:cNvPr id="21" name="Picture 3"/>
            <p:cNvPicPr>
              <a:picLocks noChangeAspect="1" noChangeArrowheads="1"/>
            </p:cNvPicPr>
            <p:nvPr>
              <p:custDataLst>
                <p:tags r:id="rId14"/>
              </p:custDataLst>
            </p:nvPr>
          </p:nvPicPr>
          <p:blipFill rotWithShape="1">
            <a:blip/>
            <a:srcRect l="2767" r="7205" b="57679"/>
            <a:stretch>
              <a:fillRect/>
            </a:stretch>
          </p:blipFill>
          <p:spPr bwMode="auto">
            <a:xfrm rot="10800000">
              <a:off x="1706639" y="4074933"/>
              <a:ext cx="2171907" cy="131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右箭头 4"/>
            <p:cNvSpPr/>
            <p:nvPr>
              <p:custDataLst>
                <p:tags r:id="rId15"/>
              </p:custDataLst>
            </p:nvPr>
          </p:nvSpPr>
          <p:spPr>
            <a:xfrm rot="19089754" flipV="1">
              <a:off x="2858763" y="3289174"/>
              <a:ext cx="1999205" cy="1297109"/>
            </a:xfrm>
            <a:custGeom>
              <a:avLst/>
              <a:gdLst>
                <a:gd name="connsiteX0" fmla="*/ 0 w 1475967"/>
                <a:gd name="connsiteY0" fmla="*/ 363884 h 1455537"/>
                <a:gd name="connsiteX1" fmla="*/ 748199 w 1475967"/>
                <a:gd name="connsiteY1" fmla="*/ 363884 h 1455537"/>
                <a:gd name="connsiteX2" fmla="*/ 748199 w 1475967"/>
                <a:gd name="connsiteY2" fmla="*/ 0 h 1455537"/>
                <a:gd name="connsiteX3" fmla="*/ 1475967 w 1475967"/>
                <a:gd name="connsiteY3" fmla="*/ 727769 h 1455537"/>
                <a:gd name="connsiteX4" fmla="*/ 748199 w 1475967"/>
                <a:gd name="connsiteY4" fmla="*/ 1455537 h 1455537"/>
                <a:gd name="connsiteX5" fmla="*/ 748199 w 1475967"/>
                <a:gd name="connsiteY5" fmla="*/ 1091653 h 1455537"/>
                <a:gd name="connsiteX6" fmla="*/ 0 w 1475967"/>
                <a:gd name="connsiteY6" fmla="*/ 1091653 h 1455537"/>
                <a:gd name="connsiteX7" fmla="*/ 0 w 1475967"/>
                <a:gd name="connsiteY7" fmla="*/ 363884 h 1455537"/>
                <a:gd name="connsiteX0-1" fmla="*/ 762655 w 2238622"/>
                <a:gd name="connsiteY0-2" fmla="*/ 363884 h 1455537"/>
                <a:gd name="connsiteX1-3" fmla="*/ 1510854 w 2238622"/>
                <a:gd name="connsiteY1-4" fmla="*/ 363884 h 1455537"/>
                <a:gd name="connsiteX2-5" fmla="*/ 1510854 w 2238622"/>
                <a:gd name="connsiteY2-6" fmla="*/ 0 h 1455537"/>
                <a:gd name="connsiteX3-7" fmla="*/ 2238622 w 2238622"/>
                <a:gd name="connsiteY3-8" fmla="*/ 727769 h 1455537"/>
                <a:gd name="connsiteX4-9" fmla="*/ 1510854 w 2238622"/>
                <a:gd name="connsiteY4-10" fmla="*/ 1455537 h 1455537"/>
                <a:gd name="connsiteX5-11" fmla="*/ 1510854 w 2238622"/>
                <a:gd name="connsiteY5-12" fmla="*/ 1091653 h 1455537"/>
                <a:gd name="connsiteX6-13" fmla="*/ 0 w 2238622"/>
                <a:gd name="connsiteY6-14" fmla="*/ 1058508 h 1455537"/>
                <a:gd name="connsiteX7-15" fmla="*/ 762655 w 2238622"/>
                <a:gd name="connsiteY7-16" fmla="*/ 363884 h 1455537"/>
                <a:gd name="connsiteX0-17" fmla="*/ 767420 w 2243387"/>
                <a:gd name="connsiteY0-18" fmla="*/ 363884 h 1455537"/>
                <a:gd name="connsiteX1-19" fmla="*/ 1515619 w 2243387"/>
                <a:gd name="connsiteY1-20" fmla="*/ 363884 h 1455537"/>
                <a:gd name="connsiteX2-21" fmla="*/ 1515619 w 2243387"/>
                <a:gd name="connsiteY2-22" fmla="*/ 0 h 1455537"/>
                <a:gd name="connsiteX3-23" fmla="*/ 2243387 w 2243387"/>
                <a:gd name="connsiteY3-24" fmla="*/ 727769 h 1455537"/>
                <a:gd name="connsiteX4-25" fmla="*/ 1515619 w 2243387"/>
                <a:gd name="connsiteY4-26" fmla="*/ 1455537 h 1455537"/>
                <a:gd name="connsiteX5-27" fmla="*/ 1515619 w 2243387"/>
                <a:gd name="connsiteY5-28" fmla="*/ 1091653 h 1455537"/>
                <a:gd name="connsiteX6-29" fmla="*/ 0 w 2243387"/>
                <a:gd name="connsiteY6-30" fmla="*/ 1053186 h 1455537"/>
                <a:gd name="connsiteX7-31" fmla="*/ 767420 w 2243387"/>
                <a:gd name="connsiteY7-32" fmla="*/ 363884 h 145553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43387" h="1455537">
                  <a:moveTo>
                    <a:pt x="767420" y="363884"/>
                  </a:moveTo>
                  <a:lnTo>
                    <a:pt x="1515619" y="363884"/>
                  </a:lnTo>
                  <a:lnTo>
                    <a:pt x="1515619" y="0"/>
                  </a:lnTo>
                  <a:lnTo>
                    <a:pt x="2243387" y="727769"/>
                  </a:lnTo>
                  <a:lnTo>
                    <a:pt x="1515619" y="1455537"/>
                  </a:lnTo>
                  <a:lnTo>
                    <a:pt x="1515619" y="1091653"/>
                  </a:lnTo>
                  <a:lnTo>
                    <a:pt x="0" y="1053186"/>
                  </a:lnTo>
                  <a:lnTo>
                    <a:pt x="767420" y="363884"/>
                  </a:lnTo>
                  <a:close/>
                </a:path>
              </a:pathLst>
            </a:custGeom>
            <a:solidFill>
              <a:schemeClr val="tx2">
                <a:lumMod val="75000"/>
              </a:schemeClr>
            </a:solidFill>
            <a:ln>
              <a:noFill/>
            </a:ln>
          </p:spPr>
          <p:txBody>
            <a:bodyPr vert="horz" wrap="square" lIns="91440" tIns="45720" rIns="91440" bIns="45720" numCol="1" anchor="t" anchorCtr="0" compatLnSpc="1"/>
            <a:p>
              <a:endParaRPr lang="zh-CN" altLang="en-US">
                <a:latin typeface="微软雅黑" panose="020B0503020204020204" pitchFamily="34" charset="-122"/>
                <a:ea typeface="微软雅黑" panose="020B0503020204020204" pitchFamily="34" charset="-122"/>
              </a:endParaRPr>
            </a:p>
          </p:txBody>
        </p:sp>
        <p:cxnSp>
          <p:nvCxnSpPr>
            <p:cNvPr id="23" name="直接连接符 22"/>
            <p:cNvCxnSpPr/>
            <p:nvPr>
              <p:custDataLst>
                <p:tags r:id="rId16"/>
              </p:custDataLst>
            </p:nvPr>
          </p:nvCxnSpPr>
          <p:spPr>
            <a:xfrm flipV="1">
              <a:off x="3085458" y="3265522"/>
              <a:ext cx="1191052" cy="11289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21"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par>
                          <p:cTn id="14" fill="hold">
                            <p:stCondLst>
                              <p:cond delay="1000"/>
                            </p:stCondLst>
                            <p:childTnLst>
                              <p:par>
                                <p:cTn id="15" presetID="53" presetClass="entr" presetSubtype="52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anim calcmode="lin" valueType="num">
                                      <p:cBhvr>
                                        <p:cTn id="20" dur="500" fill="hold"/>
                                        <p:tgtEl>
                                          <p:spTgt spid="8"/>
                                        </p:tgtEl>
                                        <p:attrNameLst>
                                          <p:attrName>ppt_x</p:attrName>
                                        </p:attrNameLst>
                                      </p:cBhvr>
                                      <p:tavLst>
                                        <p:tav tm="0">
                                          <p:val>
                                            <p:fltVal val="0.5"/>
                                          </p:val>
                                        </p:tav>
                                        <p:tav tm="100000">
                                          <p:val>
                                            <p:strVal val="#ppt_x"/>
                                          </p:val>
                                        </p:tav>
                                      </p:tavLst>
                                    </p:anim>
                                    <p:anim calcmode="lin" valueType="num">
                                      <p:cBhvr>
                                        <p:cTn id="21" dur="500" fill="hold"/>
                                        <p:tgtEl>
                                          <p:spTgt spid="8"/>
                                        </p:tgtEl>
                                        <p:attrNameLst>
                                          <p:attrName>ppt_y</p:attrName>
                                        </p:attrNameLst>
                                      </p:cBhvr>
                                      <p:tavLst>
                                        <p:tav tm="0">
                                          <p:val>
                                            <p:fltVal val="0.5"/>
                                          </p:val>
                                        </p:tav>
                                        <p:tav tm="100000">
                                          <p:val>
                                            <p:strVal val="#ppt_y"/>
                                          </p:val>
                                        </p:tav>
                                      </p:tavLst>
                                    </p:anim>
                                  </p:childTnLst>
                                </p:cTn>
                              </p:par>
                            </p:childTnLst>
                          </p:cTn>
                        </p:par>
                        <p:par>
                          <p:cTn id="22" fill="hold">
                            <p:stCondLst>
                              <p:cond delay="1500"/>
                            </p:stCondLst>
                            <p:childTnLst>
                              <p:par>
                                <p:cTn id="23" presetID="53" presetClass="entr" presetSubtype="52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anim calcmode="lin" valueType="num">
                                      <p:cBhvr>
                                        <p:cTn id="28" dur="500" fill="hold"/>
                                        <p:tgtEl>
                                          <p:spTgt spid="9"/>
                                        </p:tgtEl>
                                        <p:attrNameLst>
                                          <p:attrName>ppt_x</p:attrName>
                                        </p:attrNameLst>
                                      </p:cBhvr>
                                      <p:tavLst>
                                        <p:tav tm="0">
                                          <p:val>
                                            <p:fltVal val="0.5"/>
                                          </p:val>
                                        </p:tav>
                                        <p:tav tm="100000">
                                          <p:val>
                                            <p:strVal val="#ppt_x"/>
                                          </p:val>
                                        </p:tav>
                                      </p:tavLst>
                                    </p:anim>
                                    <p:anim calcmode="lin" valueType="num">
                                      <p:cBhvr>
                                        <p:cTn id="29" dur="500" fill="hold"/>
                                        <p:tgtEl>
                                          <p:spTgt spid="9"/>
                                        </p:tgtEl>
                                        <p:attrNameLst>
                                          <p:attrName>ppt_y</p:attrName>
                                        </p:attrNameLst>
                                      </p:cBhvr>
                                      <p:tavLst>
                                        <p:tav tm="0">
                                          <p:val>
                                            <p:fltVal val="0.5"/>
                                          </p:val>
                                        </p:tav>
                                        <p:tav tm="100000">
                                          <p:val>
                                            <p:strVal val="#ppt_y"/>
                                          </p:val>
                                        </p:tav>
                                      </p:tavLst>
                                    </p:anim>
                                  </p:childTnLst>
                                </p:cTn>
                              </p:par>
                            </p:childTnLst>
                          </p:cTn>
                        </p:par>
                        <p:par>
                          <p:cTn id="30" fill="hold">
                            <p:stCondLst>
                              <p:cond delay="2000"/>
                            </p:stCondLst>
                            <p:childTnLst>
                              <p:par>
                                <p:cTn id="31" presetID="53" presetClass="entr" presetSubtype="52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anim calcmode="lin" valueType="num">
                                      <p:cBhvr>
                                        <p:cTn id="36" dur="500" fill="hold"/>
                                        <p:tgtEl>
                                          <p:spTgt spid="10"/>
                                        </p:tgtEl>
                                        <p:attrNameLst>
                                          <p:attrName>ppt_x</p:attrName>
                                        </p:attrNameLst>
                                      </p:cBhvr>
                                      <p:tavLst>
                                        <p:tav tm="0">
                                          <p:val>
                                            <p:fltVal val="0.5"/>
                                          </p:val>
                                        </p:tav>
                                        <p:tav tm="100000">
                                          <p:val>
                                            <p:strVal val="#ppt_x"/>
                                          </p:val>
                                        </p:tav>
                                      </p:tavLst>
                                    </p:anim>
                                    <p:anim calcmode="lin" valueType="num">
                                      <p:cBhvr>
                                        <p:cTn id="37" dur="500" fill="hold"/>
                                        <p:tgtEl>
                                          <p:spTgt spid="10"/>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53" presetClass="entr" presetSubtype="528"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fltVal val="0.5"/>
                                          </p:val>
                                        </p:tav>
                                        <p:tav tm="100000">
                                          <p:val>
                                            <p:strVal val="#ppt_x"/>
                                          </p:val>
                                        </p:tav>
                                      </p:tavLst>
                                    </p:anim>
                                    <p:anim calcmode="lin" valueType="num">
                                      <p:cBhvr>
                                        <p:cTn id="45" dur="500" fill="hold"/>
                                        <p:tgtEl>
                                          <p:spTgt spid="12"/>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53" presetClass="entr" presetSubtype="52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anim calcmode="lin" valueType="num">
                                      <p:cBhvr>
                                        <p:cTn id="52" dur="500" fill="hold"/>
                                        <p:tgtEl>
                                          <p:spTgt spid="13"/>
                                        </p:tgtEl>
                                        <p:attrNameLst>
                                          <p:attrName>ppt_x</p:attrName>
                                        </p:attrNameLst>
                                      </p:cBhvr>
                                      <p:tavLst>
                                        <p:tav tm="0">
                                          <p:val>
                                            <p:fltVal val="0.5"/>
                                          </p:val>
                                        </p:tav>
                                        <p:tav tm="100000">
                                          <p:val>
                                            <p:strVal val="#ppt_x"/>
                                          </p:val>
                                        </p:tav>
                                      </p:tavLst>
                                    </p:anim>
                                    <p:anim calcmode="lin" valueType="num">
                                      <p:cBhvr>
                                        <p:cTn id="53" dur="500" fill="hold"/>
                                        <p:tgtEl>
                                          <p:spTgt spid="13"/>
                                        </p:tgtEl>
                                        <p:attrNameLst>
                                          <p:attrName>ppt_y</p:attrName>
                                        </p:attrNameLst>
                                      </p:cBhvr>
                                      <p:tavLst>
                                        <p:tav tm="0">
                                          <p:val>
                                            <p:fltVal val="0.5"/>
                                          </p:val>
                                        </p:tav>
                                        <p:tav tm="100000">
                                          <p:val>
                                            <p:strVal val="#ppt_y"/>
                                          </p:val>
                                        </p:tav>
                                      </p:tavLst>
                                    </p:anim>
                                  </p:childTnLst>
                                </p:cTn>
                              </p:par>
                            </p:childTnLst>
                          </p:cTn>
                        </p:par>
                        <p:par>
                          <p:cTn id="54" fill="hold">
                            <p:stCondLst>
                              <p:cond delay="3500"/>
                            </p:stCondLst>
                            <p:childTnLst>
                              <p:par>
                                <p:cTn id="55" presetID="2" presetClass="entr" presetSubtype="8" fill="hold" nodeType="after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0-#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par>
                          <p:cTn id="59" fill="hold">
                            <p:stCondLst>
                              <p:cond delay="4000"/>
                            </p:stCondLst>
                            <p:childTnLst>
                              <p:par>
                                <p:cTn id="60" presetID="2" presetClass="entr" presetSubtype="8"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0-#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 y="0"/>
            <a:ext cx="2771798" cy="390525"/>
            <a:chOff x="2" y="0"/>
            <a:chExt cx="2771798" cy="390525"/>
          </a:xfrm>
        </p:grpSpPr>
        <p:sp>
          <p:nvSpPr>
            <p:cNvPr id="6"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7" name="矩形 6"/>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a:t>
              </a:r>
              <a:r>
                <a:rPr lang="zh-CN" altLang="en-US" b="1" dirty="0">
                  <a:solidFill>
                    <a:schemeClr val="bg1"/>
                  </a:solidFill>
                  <a:latin typeface="微软雅黑" panose="020B0503020204020204" pitchFamily="34" charset="-122"/>
                  <a:ea typeface="微软雅黑" panose="020B0503020204020204" pitchFamily="34" charset="-122"/>
                </a:rPr>
                <a:t>意义</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46" name="TextBox 45"/>
          <p:cNvSpPr txBox="1"/>
          <p:nvPr/>
        </p:nvSpPr>
        <p:spPr>
          <a:xfrm>
            <a:off x="3495675" y="412115"/>
            <a:ext cx="4970780" cy="1068070"/>
          </a:xfrm>
          <a:prstGeom prst="rect">
            <a:avLst/>
          </a:prstGeom>
          <a:noFill/>
        </p:spPr>
        <p:txBody>
          <a:bodyPr wrap="square" rtlCol="0">
            <a:noAutofit/>
          </a:bodyPr>
          <a:lstStyle/>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01 优化信息科技跨学科主题学习活动</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latin typeface="微软雅黑" panose="020B0503020204020204" pitchFamily="34" charset="-122"/>
                <a:ea typeface="微软雅黑" panose="020B0503020204020204" pitchFamily="34" charset="-122"/>
              </a:rPr>
              <a:t>基于生活化教育理念进行设计跨学科主题学习内容，有助于优化信息科技跨学科主题学习质量，提高学生参与度。</a:t>
            </a:r>
            <a:endParaRPr lang="zh-CN" altLang="en-US" sz="1400" dirty="0">
              <a:latin typeface="微软雅黑" panose="020B0503020204020204" pitchFamily="34" charset="-122"/>
              <a:ea typeface="微软雅黑" panose="020B0503020204020204" pitchFamily="34" charset="-122"/>
            </a:endParaRPr>
          </a:p>
        </p:txBody>
      </p:sp>
      <p:grpSp>
        <p:nvGrpSpPr>
          <p:cNvPr id="54" name="组合 53"/>
          <p:cNvGrpSpPr/>
          <p:nvPr/>
        </p:nvGrpSpPr>
        <p:grpSpPr>
          <a:xfrm flipH="1">
            <a:off x="1165225" y="3006725"/>
            <a:ext cx="2227580" cy="869950"/>
            <a:chOff x="4385840" y="758814"/>
            <a:chExt cx="3152484" cy="1329868"/>
          </a:xfrm>
        </p:grpSpPr>
        <p:grpSp>
          <p:nvGrpSpPr>
            <p:cNvPr id="55" name="组合 54"/>
            <p:cNvGrpSpPr/>
            <p:nvPr/>
          </p:nvGrpSpPr>
          <p:grpSpPr>
            <a:xfrm>
              <a:off x="4385840" y="758814"/>
              <a:ext cx="3152484" cy="1297109"/>
              <a:chOff x="4385840" y="758814"/>
              <a:chExt cx="3152484" cy="1297109"/>
            </a:xfrm>
          </p:grpSpPr>
          <p:sp>
            <p:nvSpPr>
              <p:cNvPr id="57" name="饼形 56"/>
              <p:cNvSpPr/>
              <p:nvPr/>
            </p:nvSpPr>
            <p:spPr>
              <a:xfrm rot="3600000" flipH="1">
                <a:off x="5492376" y="809688"/>
                <a:ext cx="997181" cy="917635"/>
              </a:xfrm>
              <a:prstGeom prst="pie">
                <a:avLst>
                  <a:gd name="adj1" fmla="val 14391128"/>
                  <a:gd name="adj2" fmla="val 16989792"/>
                </a:avLst>
              </a:pr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pic>
            <p:nvPicPr>
              <p:cNvPr id="58" name="Picture 3"/>
              <p:cNvPicPr>
                <a:picLocks noChangeAspect="1" noChangeArrowheads="1"/>
              </p:cNvPicPr>
              <p:nvPr/>
            </p:nvPicPr>
            <p:blipFill rotWithShape="1">
              <a:blip/>
              <a:srcRect l="2767" r="7205" b="57679"/>
              <a:stretch>
                <a:fillRect/>
              </a:stretch>
            </p:blipFill>
            <p:spPr bwMode="auto">
              <a:xfrm rot="10800000" flipV="1">
                <a:off x="5366417" y="1139560"/>
                <a:ext cx="2171907" cy="131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 name="右箭头 4"/>
              <p:cNvSpPr/>
              <p:nvPr/>
            </p:nvSpPr>
            <p:spPr>
              <a:xfrm rot="19089754" flipH="1">
                <a:off x="4385840" y="758814"/>
                <a:ext cx="1999205" cy="1297109"/>
              </a:xfrm>
              <a:custGeom>
                <a:avLst/>
                <a:gdLst>
                  <a:gd name="connsiteX0" fmla="*/ 0 w 1475967"/>
                  <a:gd name="connsiteY0" fmla="*/ 363884 h 1455537"/>
                  <a:gd name="connsiteX1" fmla="*/ 748199 w 1475967"/>
                  <a:gd name="connsiteY1" fmla="*/ 363884 h 1455537"/>
                  <a:gd name="connsiteX2" fmla="*/ 748199 w 1475967"/>
                  <a:gd name="connsiteY2" fmla="*/ 0 h 1455537"/>
                  <a:gd name="connsiteX3" fmla="*/ 1475967 w 1475967"/>
                  <a:gd name="connsiteY3" fmla="*/ 727769 h 1455537"/>
                  <a:gd name="connsiteX4" fmla="*/ 748199 w 1475967"/>
                  <a:gd name="connsiteY4" fmla="*/ 1455537 h 1455537"/>
                  <a:gd name="connsiteX5" fmla="*/ 748199 w 1475967"/>
                  <a:gd name="connsiteY5" fmla="*/ 1091653 h 1455537"/>
                  <a:gd name="connsiteX6" fmla="*/ 0 w 1475967"/>
                  <a:gd name="connsiteY6" fmla="*/ 1091653 h 1455537"/>
                  <a:gd name="connsiteX7" fmla="*/ 0 w 1475967"/>
                  <a:gd name="connsiteY7" fmla="*/ 363884 h 1455537"/>
                  <a:gd name="connsiteX0-1" fmla="*/ 762655 w 2238622"/>
                  <a:gd name="connsiteY0-2" fmla="*/ 363884 h 1455537"/>
                  <a:gd name="connsiteX1-3" fmla="*/ 1510854 w 2238622"/>
                  <a:gd name="connsiteY1-4" fmla="*/ 363884 h 1455537"/>
                  <a:gd name="connsiteX2-5" fmla="*/ 1510854 w 2238622"/>
                  <a:gd name="connsiteY2-6" fmla="*/ 0 h 1455537"/>
                  <a:gd name="connsiteX3-7" fmla="*/ 2238622 w 2238622"/>
                  <a:gd name="connsiteY3-8" fmla="*/ 727769 h 1455537"/>
                  <a:gd name="connsiteX4-9" fmla="*/ 1510854 w 2238622"/>
                  <a:gd name="connsiteY4-10" fmla="*/ 1455537 h 1455537"/>
                  <a:gd name="connsiteX5-11" fmla="*/ 1510854 w 2238622"/>
                  <a:gd name="connsiteY5-12" fmla="*/ 1091653 h 1455537"/>
                  <a:gd name="connsiteX6-13" fmla="*/ 0 w 2238622"/>
                  <a:gd name="connsiteY6-14" fmla="*/ 1058508 h 1455537"/>
                  <a:gd name="connsiteX7-15" fmla="*/ 762655 w 2238622"/>
                  <a:gd name="connsiteY7-16" fmla="*/ 363884 h 1455537"/>
                  <a:gd name="connsiteX0-17" fmla="*/ 767420 w 2243387"/>
                  <a:gd name="connsiteY0-18" fmla="*/ 363884 h 1455537"/>
                  <a:gd name="connsiteX1-19" fmla="*/ 1515619 w 2243387"/>
                  <a:gd name="connsiteY1-20" fmla="*/ 363884 h 1455537"/>
                  <a:gd name="connsiteX2-21" fmla="*/ 1515619 w 2243387"/>
                  <a:gd name="connsiteY2-22" fmla="*/ 0 h 1455537"/>
                  <a:gd name="connsiteX3-23" fmla="*/ 2243387 w 2243387"/>
                  <a:gd name="connsiteY3-24" fmla="*/ 727769 h 1455537"/>
                  <a:gd name="connsiteX4-25" fmla="*/ 1515619 w 2243387"/>
                  <a:gd name="connsiteY4-26" fmla="*/ 1455537 h 1455537"/>
                  <a:gd name="connsiteX5-27" fmla="*/ 1515619 w 2243387"/>
                  <a:gd name="connsiteY5-28" fmla="*/ 1091653 h 1455537"/>
                  <a:gd name="connsiteX6-29" fmla="*/ 0 w 2243387"/>
                  <a:gd name="connsiteY6-30" fmla="*/ 1053186 h 1455537"/>
                  <a:gd name="connsiteX7-31" fmla="*/ 767420 w 2243387"/>
                  <a:gd name="connsiteY7-32" fmla="*/ 363884 h 145553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43387" h="1455537">
                    <a:moveTo>
                      <a:pt x="767420" y="363884"/>
                    </a:moveTo>
                    <a:lnTo>
                      <a:pt x="1515619" y="363884"/>
                    </a:lnTo>
                    <a:lnTo>
                      <a:pt x="1515619" y="0"/>
                    </a:lnTo>
                    <a:lnTo>
                      <a:pt x="2243387" y="727769"/>
                    </a:lnTo>
                    <a:lnTo>
                      <a:pt x="1515619" y="1455537"/>
                    </a:lnTo>
                    <a:lnTo>
                      <a:pt x="1515619" y="1091653"/>
                    </a:lnTo>
                    <a:lnTo>
                      <a:pt x="0" y="1053186"/>
                    </a:lnTo>
                    <a:lnTo>
                      <a:pt x="767420" y="363884"/>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grpSp>
        <p:cxnSp>
          <p:nvCxnSpPr>
            <p:cNvPr id="56" name="直接连接符 55"/>
            <p:cNvCxnSpPr/>
            <p:nvPr/>
          </p:nvCxnSpPr>
          <p:spPr>
            <a:xfrm flipH="1">
              <a:off x="4946396" y="959767"/>
              <a:ext cx="1191052" cy="11289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1221740" y="1520190"/>
            <a:ext cx="2226945" cy="862965"/>
            <a:chOff x="1706639" y="3265522"/>
            <a:chExt cx="3151329" cy="1320761"/>
          </a:xfrm>
        </p:grpSpPr>
        <p:sp>
          <p:nvSpPr>
            <p:cNvPr id="61" name="饼形 60"/>
            <p:cNvSpPr/>
            <p:nvPr/>
          </p:nvSpPr>
          <p:spPr>
            <a:xfrm rot="3600000" flipV="1">
              <a:off x="2754251" y="3617773"/>
              <a:ext cx="997181" cy="917635"/>
            </a:xfrm>
            <a:prstGeom prst="pie">
              <a:avLst>
                <a:gd name="adj1" fmla="val 14391128"/>
                <a:gd name="adj2" fmla="val 16989792"/>
              </a:avLst>
            </a:pr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pic>
          <p:nvPicPr>
            <p:cNvPr id="62" name="Picture 3"/>
            <p:cNvPicPr>
              <a:picLocks noChangeAspect="1" noChangeArrowheads="1"/>
            </p:cNvPicPr>
            <p:nvPr/>
          </p:nvPicPr>
          <p:blipFill rotWithShape="1">
            <a:blip/>
            <a:srcRect l="2767" r="7205" b="57679"/>
            <a:stretch>
              <a:fillRect/>
            </a:stretch>
          </p:blipFill>
          <p:spPr bwMode="auto">
            <a:xfrm rot="10800000">
              <a:off x="1706639" y="4074933"/>
              <a:ext cx="2171907" cy="131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右箭头 4"/>
            <p:cNvSpPr/>
            <p:nvPr/>
          </p:nvSpPr>
          <p:spPr>
            <a:xfrm rot="19089754" flipV="1">
              <a:off x="2858763" y="3289174"/>
              <a:ext cx="1999205" cy="1297109"/>
            </a:xfrm>
            <a:custGeom>
              <a:avLst/>
              <a:gdLst>
                <a:gd name="connsiteX0" fmla="*/ 0 w 1475967"/>
                <a:gd name="connsiteY0" fmla="*/ 363884 h 1455537"/>
                <a:gd name="connsiteX1" fmla="*/ 748199 w 1475967"/>
                <a:gd name="connsiteY1" fmla="*/ 363884 h 1455537"/>
                <a:gd name="connsiteX2" fmla="*/ 748199 w 1475967"/>
                <a:gd name="connsiteY2" fmla="*/ 0 h 1455537"/>
                <a:gd name="connsiteX3" fmla="*/ 1475967 w 1475967"/>
                <a:gd name="connsiteY3" fmla="*/ 727769 h 1455537"/>
                <a:gd name="connsiteX4" fmla="*/ 748199 w 1475967"/>
                <a:gd name="connsiteY4" fmla="*/ 1455537 h 1455537"/>
                <a:gd name="connsiteX5" fmla="*/ 748199 w 1475967"/>
                <a:gd name="connsiteY5" fmla="*/ 1091653 h 1455537"/>
                <a:gd name="connsiteX6" fmla="*/ 0 w 1475967"/>
                <a:gd name="connsiteY6" fmla="*/ 1091653 h 1455537"/>
                <a:gd name="connsiteX7" fmla="*/ 0 w 1475967"/>
                <a:gd name="connsiteY7" fmla="*/ 363884 h 1455537"/>
                <a:gd name="connsiteX0-1" fmla="*/ 762655 w 2238622"/>
                <a:gd name="connsiteY0-2" fmla="*/ 363884 h 1455537"/>
                <a:gd name="connsiteX1-3" fmla="*/ 1510854 w 2238622"/>
                <a:gd name="connsiteY1-4" fmla="*/ 363884 h 1455537"/>
                <a:gd name="connsiteX2-5" fmla="*/ 1510854 w 2238622"/>
                <a:gd name="connsiteY2-6" fmla="*/ 0 h 1455537"/>
                <a:gd name="connsiteX3-7" fmla="*/ 2238622 w 2238622"/>
                <a:gd name="connsiteY3-8" fmla="*/ 727769 h 1455537"/>
                <a:gd name="connsiteX4-9" fmla="*/ 1510854 w 2238622"/>
                <a:gd name="connsiteY4-10" fmla="*/ 1455537 h 1455537"/>
                <a:gd name="connsiteX5-11" fmla="*/ 1510854 w 2238622"/>
                <a:gd name="connsiteY5-12" fmla="*/ 1091653 h 1455537"/>
                <a:gd name="connsiteX6-13" fmla="*/ 0 w 2238622"/>
                <a:gd name="connsiteY6-14" fmla="*/ 1058508 h 1455537"/>
                <a:gd name="connsiteX7-15" fmla="*/ 762655 w 2238622"/>
                <a:gd name="connsiteY7-16" fmla="*/ 363884 h 1455537"/>
                <a:gd name="connsiteX0-17" fmla="*/ 767420 w 2243387"/>
                <a:gd name="connsiteY0-18" fmla="*/ 363884 h 1455537"/>
                <a:gd name="connsiteX1-19" fmla="*/ 1515619 w 2243387"/>
                <a:gd name="connsiteY1-20" fmla="*/ 363884 h 1455537"/>
                <a:gd name="connsiteX2-21" fmla="*/ 1515619 w 2243387"/>
                <a:gd name="connsiteY2-22" fmla="*/ 0 h 1455537"/>
                <a:gd name="connsiteX3-23" fmla="*/ 2243387 w 2243387"/>
                <a:gd name="connsiteY3-24" fmla="*/ 727769 h 1455537"/>
                <a:gd name="connsiteX4-25" fmla="*/ 1515619 w 2243387"/>
                <a:gd name="connsiteY4-26" fmla="*/ 1455537 h 1455537"/>
                <a:gd name="connsiteX5-27" fmla="*/ 1515619 w 2243387"/>
                <a:gd name="connsiteY5-28" fmla="*/ 1091653 h 1455537"/>
                <a:gd name="connsiteX6-29" fmla="*/ 0 w 2243387"/>
                <a:gd name="connsiteY6-30" fmla="*/ 1053186 h 1455537"/>
                <a:gd name="connsiteX7-31" fmla="*/ 767420 w 2243387"/>
                <a:gd name="connsiteY7-32" fmla="*/ 363884 h 145553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243387" h="1455537">
                  <a:moveTo>
                    <a:pt x="767420" y="363884"/>
                  </a:moveTo>
                  <a:lnTo>
                    <a:pt x="1515619" y="363884"/>
                  </a:lnTo>
                  <a:lnTo>
                    <a:pt x="1515619" y="0"/>
                  </a:lnTo>
                  <a:lnTo>
                    <a:pt x="2243387" y="727769"/>
                  </a:lnTo>
                  <a:lnTo>
                    <a:pt x="1515619" y="1455537"/>
                  </a:lnTo>
                  <a:lnTo>
                    <a:pt x="1515619" y="1091653"/>
                  </a:lnTo>
                  <a:lnTo>
                    <a:pt x="0" y="1053186"/>
                  </a:lnTo>
                  <a:lnTo>
                    <a:pt x="767420" y="363884"/>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cxnSp>
          <p:nvCxnSpPr>
            <p:cNvPr id="64" name="直接连接符 63"/>
            <p:cNvCxnSpPr/>
            <p:nvPr/>
          </p:nvCxnSpPr>
          <p:spPr>
            <a:xfrm flipV="1">
              <a:off x="3085458" y="3265522"/>
              <a:ext cx="1191052" cy="112891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611505" y="2139950"/>
            <a:ext cx="1217930" cy="1076325"/>
          </a:xfrm>
          <a:prstGeom prst="rect">
            <a:avLst/>
          </a:prstGeom>
        </p:spPr>
        <p:txBody>
          <a:bodyPr wrap="square">
            <a:spAutoFit/>
          </a:bodyPr>
          <a:lstStyle/>
          <a:p>
            <a:pPr algn="ctr"/>
            <a:r>
              <a:rPr lang="zh-CN" altLang="en-US" sz="3200" b="1" dirty="0">
                <a:solidFill>
                  <a:schemeClr val="tx2">
                    <a:lumMod val="75000"/>
                  </a:schemeClr>
                </a:solidFill>
                <a:latin typeface="微软雅黑" panose="020B0503020204020204" pitchFamily="34" charset="-122"/>
                <a:ea typeface="微软雅黑" panose="020B0503020204020204" pitchFamily="34" charset="-122"/>
              </a:rPr>
              <a:t>应用价值</a:t>
            </a:r>
            <a:endParaRPr lang="zh-CN" altLang="en-US" sz="32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4" name="TextBox 45"/>
          <p:cNvSpPr txBox="1"/>
          <p:nvPr/>
        </p:nvSpPr>
        <p:spPr>
          <a:xfrm>
            <a:off x="3551555" y="1773555"/>
            <a:ext cx="5006340" cy="1451610"/>
          </a:xfrm>
          <a:prstGeom prst="rect">
            <a:avLst/>
          </a:prstGeom>
          <a:noFill/>
        </p:spPr>
        <p:txBody>
          <a:bodyPr wrap="square" rtlCol="0">
            <a:no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02 拓展信息科技教育研究的方向</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latin typeface="微软雅黑" panose="020B0503020204020204" pitchFamily="34" charset="-122"/>
                <a:ea typeface="微软雅黑" panose="020B0503020204020204" pitchFamily="34" charset="-122"/>
              </a:rPr>
              <a:t>一般的信息科技类的研究注重技术的革新，而基于陶行知生活教育理念的信息科技跨学科主题学习则更加注重学生的全面发展，拓展了信息科技教育的发展方向，提高了信息科技的实际运用效果和质量。</a:t>
            </a:r>
            <a:endParaRPr lang="zh-CN" altLang="en-US" sz="1400" dirty="0">
              <a:latin typeface="微软雅黑" panose="020B0503020204020204" pitchFamily="34" charset="-122"/>
              <a:ea typeface="微软雅黑" panose="020B0503020204020204" pitchFamily="34" charset="-122"/>
            </a:endParaRPr>
          </a:p>
        </p:txBody>
      </p:sp>
      <p:sp>
        <p:nvSpPr>
          <p:cNvPr id="12" name="TextBox 45"/>
          <p:cNvSpPr txBox="1"/>
          <p:nvPr/>
        </p:nvSpPr>
        <p:spPr>
          <a:xfrm>
            <a:off x="3495675" y="3528060"/>
            <a:ext cx="5290820" cy="1240155"/>
          </a:xfrm>
          <a:prstGeom prst="rect">
            <a:avLst/>
          </a:prstGeom>
          <a:noFill/>
        </p:spPr>
        <p:txBody>
          <a:bodyPr wrap="square" rtlCol="0">
            <a:noAutofit/>
          </a:bodyPr>
          <a:p>
            <a:pPr>
              <a:lnSpc>
                <a:spcPct val="120000"/>
              </a:lnSpc>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03 提高学生的创新能力</a:t>
            </a:r>
            <a:endParaRPr lang="zh-CN" altLang="en-US"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latin typeface="微软雅黑" panose="020B0503020204020204" pitchFamily="34" charset="-122"/>
                <a:ea typeface="微软雅黑" panose="020B0503020204020204" pitchFamily="34" charset="-122"/>
              </a:rPr>
              <a:t>基于陶行知生活教育理念的信息科技课堂教学从学生日常生活出发，更加贴近学生生活，使得学生更容易接受新事物新技术，有助于提高学生的创新能力。</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21" fill="hold" grpId="0" nodeType="after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barn(inVertical)">
                                      <p:cBhvr>
                                        <p:cTn id="13" dur="500"/>
                                        <p:tgtEl>
                                          <p:spTgt spid="73"/>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additive="base">
                                        <p:cTn id="17" dur="500" fill="hold"/>
                                        <p:tgtEl>
                                          <p:spTgt spid="60"/>
                                        </p:tgtEl>
                                        <p:attrNameLst>
                                          <p:attrName>ppt_x</p:attrName>
                                        </p:attrNameLst>
                                      </p:cBhvr>
                                      <p:tavLst>
                                        <p:tav tm="0">
                                          <p:val>
                                            <p:strVal val="0-#ppt_w/2"/>
                                          </p:val>
                                        </p:tav>
                                        <p:tav tm="100000">
                                          <p:val>
                                            <p:strVal val="#ppt_x"/>
                                          </p:val>
                                        </p:tav>
                                      </p:tavLst>
                                    </p:anim>
                                    <p:anim calcmode="lin" valueType="num">
                                      <p:cBhvr additive="base">
                                        <p:cTn id="18" dur="500" fill="hold"/>
                                        <p:tgtEl>
                                          <p:spTgt spid="6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500" fill="hold"/>
                                        <p:tgtEl>
                                          <p:spTgt spid="54"/>
                                        </p:tgtEl>
                                        <p:attrNameLst>
                                          <p:attrName>ppt_x</p:attrName>
                                        </p:attrNameLst>
                                      </p:cBhvr>
                                      <p:tavLst>
                                        <p:tav tm="0">
                                          <p:val>
                                            <p:strVal val="1+#ppt_w/2"/>
                                          </p:val>
                                        </p:tav>
                                        <p:tav tm="100000">
                                          <p:val>
                                            <p:strVal val="#ppt_x"/>
                                          </p:val>
                                        </p:tav>
                                      </p:tavLst>
                                    </p:anim>
                                    <p:anim calcmode="lin" valueType="num">
                                      <p:cBhvr additive="base">
                                        <p:cTn id="23" dur="500" fill="hold"/>
                                        <p:tgtEl>
                                          <p:spTgt spid="5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528"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anim calcmode="lin" valueType="num">
                                      <p:cBhvr>
                                        <p:cTn id="30" dur="500" fill="hold"/>
                                        <p:tgtEl>
                                          <p:spTgt spid="46"/>
                                        </p:tgtEl>
                                        <p:attrNameLst>
                                          <p:attrName>ppt_x</p:attrName>
                                        </p:attrNameLst>
                                      </p:cBhvr>
                                      <p:tavLst>
                                        <p:tav tm="0">
                                          <p:val>
                                            <p:fltVal val="0.5"/>
                                          </p:val>
                                        </p:tav>
                                        <p:tav tm="100000">
                                          <p:val>
                                            <p:strVal val="#ppt_x"/>
                                          </p:val>
                                        </p:tav>
                                      </p:tavLst>
                                    </p:anim>
                                    <p:anim calcmode="lin" valueType="num">
                                      <p:cBhvr>
                                        <p:cTn id="31" dur="500" fill="hold"/>
                                        <p:tgtEl>
                                          <p:spTgt spid="46"/>
                                        </p:tgtEl>
                                        <p:attrNameLst>
                                          <p:attrName>ppt_y</p:attrName>
                                        </p:attrNameLst>
                                      </p:cBhvr>
                                      <p:tavLst>
                                        <p:tav tm="0">
                                          <p:val>
                                            <p:fltVal val="0.5"/>
                                          </p:val>
                                        </p:tav>
                                        <p:tav tm="100000">
                                          <p:val>
                                            <p:strVal val="#ppt_y"/>
                                          </p:val>
                                        </p:tav>
                                      </p:tavLst>
                                    </p:anim>
                                  </p:childTnLst>
                                </p:cTn>
                              </p:par>
                            </p:childTnLst>
                          </p:cTn>
                        </p:par>
                        <p:par>
                          <p:cTn id="32" fill="hold">
                            <p:stCondLst>
                              <p:cond delay="2500"/>
                            </p:stCondLst>
                            <p:childTnLst>
                              <p:par>
                                <p:cTn id="33" presetID="53" presetClass="entr" presetSubtype="52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anim calcmode="lin" valueType="num">
                                      <p:cBhvr>
                                        <p:cTn id="38" dur="500" fill="hold"/>
                                        <p:tgtEl>
                                          <p:spTgt spid="4"/>
                                        </p:tgtEl>
                                        <p:attrNameLst>
                                          <p:attrName>ppt_x</p:attrName>
                                        </p:attrNameLst>
                                      </p:cBhvr>
                                      <p:tavLst>
                                        <p:tav tm="0">
                                          <p:val>
                                            <p:fltVal val="0.5"/>
                                          </p:val>
                                        </p:tav>
                                        <p:tav tm="100000">
                                          <p:val>
                                            <p:strVal val="#ppt_x"/>
                                          </p:val>
                                        </p:tav>
                                      </p:tavLst>
                                    </p:anim>
                                    <p:anim calcmode="lin" valueType="num">
                                      <p:cBhvr>
                                        <p:cTn id="39" dur="500" fill="hold"/>
                                        <p:tgtEl>
                                          <p:spTgt spid="4"/>
                                        </p:tgtEl>
                                        <p:attrNameLst>
                                          <p:attrName>ppt_y</p:attrName>
                                        </p:attrNameLst>
                                      </p:cBhvr>
                                      <p:tavLst>
                                        <p:tav tm="0">
                                          <p:val>
                                            <p:fltVal val="0.5"/>
                                          </p:val>
                                        </p:tav>
                                        <p:tav tm="100000">
                                          <p:val>
                                            <p:strVal val="#ppt_y"/>
                                          </p:val>
                                        </p:tav>
                                      </p:tavLst>
                                    </p:anim>
                                  </p:childTnLst>
                                </p:cTn>
                              </p:par>
                            </p:childTnLst>
                          </p:cTn>
                        </p:par>
                        <p:par>
                          <p:cTn id="40" fill="hold">
                            <p:stCondLst>
                              <p:cond delay="3000"/>
                            </p:stCondLst>
                            <p:childTnLst>
                              <p:par>
                                <p:cTn id="41" presetID="53" presetClass="entr" presetSubtype="52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73" grpId="0"/>
      <p:bldP spid="4"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0"/>
            <a:ext cx="2771798" cy="390525"/>
            <a:chOff x="2" y="0"/>
            <a:chExt cx="2771798" cy="390525"/>
          </a:xfrm>
        </p:grpSpPr>
        <p:sp>
          <p:nvSpPr>
            <p:cNvPr id="3"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 name="矩形 3"/>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主要观点</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5" name="流程图: 数据 11"/>
          <p:cNvSpPr/>
          <p:nvPr/>
        </p:nvSpPr>
        <p:spPr>
          <a:xfrm>
            <a:off x="2552176" y="62233"/>
            <a:ext cx="5262248" cy="5002403"/>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46296"/>
              <a:gd name="connsiteY0-2" fmla="*/ 12060 h 12060"/>
              <a:gd name="connsiteX1-3" fmla="*/ 2000 w 46296"/>
              <a:gd name="connsiteY1-4" fmla="*/ 2060 h 12060"/>
              <a:gd name="connsiteX2-5" fmla="*/ 46296 w 46296"/>
              <a:gd name="connsiteY2-6" fmla="*/ 0 h 12060"/>
              <a:gd name="connsiteX3-7" fmla="*/ 8000 w 46296"/>
              <a:gd name="connsiteY3-8" fmla="*/ 12060 h 12060"/>
              <a:gd name="connsiteX4-9" fmla="*/ 0 w 46296"/>
              <a:gd name="connsiteY4-10" fmla="*/ 12060 h 12060"/>
              <a:gd name="connsiteX0-11" fmla="*/ 0 w 46296"/>
              <a:gd name="connsiteY0-12" fmla="*/ 12060 h 12060"/>
              <a:gd name="connsiteX1-13" fmla="*/ 43357 w 46296"/>
              <a:gd name="connsiteY1-14" fmla="*/ 23 h 12060"/>
              <a:gd name="connsiteX2-15" fmla="*/ 46296 w 46296"/>
              <a:gd name="connsiteY2-16" fmla="*/ 0 h 12060"/>
              <a:gd name="connsiteX3-17" fmla="*/ 8000 w 46296"/>
              <a:gd name="connsiteY3-18" fmla="*/ 12060 h 12060"/>
              <a:gd name="connsiteX4-19" fmla="*/ 0 w 46296"/>
              <a:gd name="connsiteY4-20" fmla="*/ 12060 h 12060"/>
              <a:gd name="connsiteX0-21" fmla="*/ 0 w 46296"/>
              <a:gd name="connsiteY0-22" fmla="*/ 12060 h 12060"/>
              <a:gd name="connsiteX1-23" fmla="*/ 43357 w 46296"/>
              <a:gd name="connsiteY1-24" fmla="*/ 23 h 12060"/>
              <a:gd name="connsiteX2-25" fmla="*/ 46296 w 46296"/>
              <a:gd name="connsiteY2-26" fmla="*/ 0 h 12060"/>
              <a:gd name="connsiteX3-27" fmla="*/ 3255 w 46296"/>
              <a:gd name="connsiteY3-28" fmla="*/ 12060 h 12060"/>
              <a:gd name="connsiteX4-29" fmla="*/ 0 w 46296"/>
              <a:gd name="connsiteY4-30" fmla="*/ 12060 h 12060"/>
              <a:gd name="connsiteX0-31" fmla="*/ 0 w 46296"/>
              <a:gd name="connsiteY0-32" fmla="*/ 12060 h 12060"/>
              <a:gd name="connsiteX1-33" fmla="*/ 43357 w 46296"/>
              <a:gd name="connsiteY1-34" fmla="*/ 23 h 12060"/>
              <a:gd name="connsiteX2-35" fmla="*/ 46296 w 46296"/>
              <a:gd name="connsiteY2-36" fmla="*/ 0 h 12060"/>
              <a:gd name="connsiteX3-37" fmla="*/ 4916 w 46296"/>
              <a:gd name="connsiteY3-38" fmla="*/ 12014 h 12060"/>
              <a:gd name="connsiteX4-39" fmla="*/ 0 w 46296"/>
              <a:gd name="connsiteY4-40" fmla="*/ 12060 h 12060"/>
              <a:gd name="connsiteX0-41" fmla="*/ 0 w 45031"/>
              <a:gd name="connsiteY0-42" fmla="*/ 12037 h 12037"/>
              <a:gd name="connsiteX1-43" fmla="*/ 42092 w 45031"/>
              <a:gd name="connsiteY1-44" fmla="*/ 23 h 12037"/>
              <a:gd name="connsiteX2-45" fmla="*/ 45031 w 45031"/>
              <a:gd name="connsiteY2-46" fmla="*/ 0 h 12037"/>
              <a:gd name="connsiteX3-47" fmla="*/ 3651 w 45031"/>
              <a:gd name="connsiteY3-48" fmla="*/ 12014 h 12037"/>
              <a:gd name="connsiteX4-49" fmla="*/ 0 w 45031"/>
              <a:gd name="connsiteY4-50" fmla="*/ 12037 h 12037"/>
              <a:gd name="connsiteX0-51" fmla="*/ 0 w 43924"/>
              <a:gd name="connsiteY0-52" fmla="*/ 12060 h 12060"/>
              <a:gd name="connsiteX1-53" fmla="*/ 42092 w 43924"/>
              <a:gd name="connsiteY1-54" fmla="*/ 46 h 12060"/>
              <a:gd name="connsiteX2-55" fmla="*/ 43924 w 43924"/>
              <a:gd name="connsiteY2-56" fmla="*/ 0 h 12060"/>
              <a:gd name="connsiteX3-57" fmla="*/ 3651 w 43924"/>
              <a:gd name="connsiteY3-58" fmla="*/ 12037 h 12060"/>
              <a:gd name="connsiteX4-59" fmla="*/ 0 w 43924"/>
              <a:gd name="connsiteY4-60" fmla="*/ 12060 h 12060"/>
              <a:gd name="connsiteX0-61" fmla="*/ 0 w 43924"/>
              <a:gd name="connsiteY0-62" fmla="*/ 12060 h 12060"/>
              <a:gd name="connsiteX1-63" fmla="*/ 42092 w 43924"/>
              <a:gd name="connsiteY1-64" fmla="*/ 46 h 12060"/>
              <a:gd name="connsiteX2-65" fmla="*/ 43924 w 43924"/>
              <a:gd name="connsiteY2-66" fmla="*/ 0 h 12060"/>
              <a:gd name="connsiteX3-67" fmla="*/ 2623 w 43924"/>
              <a:gd name="connsiteY3-68" fmla="*/ 12060 h 12060"/>
              <a:gd name="connsiteX4-69" fmla="*/ 0 w 43924"/>
              <a:gd name="connsiteY4-70" fmla="*/ 12060 h 12060"/>
              <a:gd name="connsiteX0-71" fmla="*/ 0 w 43924"/>
              <a:gd name="connsiteY0-72" fmla="*/ 12060 h 12060"/>
              <a:gd name="connsiteX1-73" fmla="*/ 41776 w 43924"/>
              <a:gd name="connsiteY1-74" fmla="*/ 46 h 12060"/>
              <a:gd name="connsiteX2-75" fmla="*/ 43924 w 43924"/>
              <a:gd name="connsiteY2-76" fmla="*/ 0 h 12060"/>
              <a:gd name="connsiteX3-77" fmla="*/ 2623 w 43924"/>
              <a:gd name="connsiteY3-78" fmla="*/ 12060 h 12060"/>
              <a:gd name="connsiteX4-79" fmla="*/ 0 w 43924"/>
              <a:gd name="connsiteY4-80" fmla="*/ 12060 h 12060"/>
              <a:gd name="connsiteX0-81" fmla="*/ 0 w 43687"/>
              <a:gd name="connsiteY0-82" fmla="*/ 12060 h 12060"/>
              <a:gd name="connsiteX1-83" fmla="*/ 41539 w 43687"/>
              <a:gd name="connsiteY1-84" fmla="*/ 46 h 12060"/>
              <a:gd name="connsiteX2-85" fmla="*/ 43687 w 43687"/>
              <a:gd name="connsiteY2-86" fmla="*/ 0 h 12060"/>
              <a:gd name="connsiteX3-87" fmla="*/ 2386 w 43687"/>
              <a:gd name="connsiteY3-88" fmla="*/ 12060 h 12060"/>
              <a:gd name="connsiteX4-89" fmla="*/ 0 w 43687"/>
              <a:gd name="connsiteY4-90" fmla="*/ 12060 h 12060"/>
              <a:gd name="connsiteX0-91" fmla="*/ 0 w 43687"/>
              <a:gd name="connsiteY0-92" fmla="*/ 12083 h 12083"/>
              <a:gd name="connsiteX1-93" fmla="*/ 41697 w 43687"/>
              <a:gd name="connsiteY1-94" fmla="*/ 0 h 12083"/>
              <a:gd name="connsiteX2-95" fmla="*/ 43687 w 43687"/>
              <a:gd name="connsiteY2-96" fmla="*/ 23 h 12083"/>
              <a:gd name="connsiteX3-97" fmla="*/ 2386 w 43687"/>
              <a:gd name="connsiteY3-98" fmla="*/ 12083 h 12083"/>
              <a:gd name="connsiteX4-99" fmla="*/ 0 w 43687"/>
              <a:gd name="connsiteY4-100" fmla="*/ 12083 h 1208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3687" h="12083">
                <a:moveTo>
                  <a:pt x="0" y="12083"/>
                </a:moveTo>
                <a:lnTo>
                  <a:pt x="41697" y="0"/>
                </a:lnTo>
                <a:lnTo>
                  <a:pt x="43687" y="23"/>
                </a:lnTo>
                <a:lnTo>
                  <a:pt x="2386" y="12083"/>
                </a:lnTo>
                <a:lnTo>
                  <a:pt x="0" y="12083"/>
                </a:lnTo>
                <a:close/>
              </a:path>
            </a:pathLst>
          </a:custGeom>
          <a:solidFill>
            <a:schemeClr val="bg1">
              <a:lumMod val="65000"/>
            </a:schemeClr>
          </a:solidFill>
          <a:ln>
            <a:noFill/>
          </a:ln>
        </p:spPr>
        <p:txBody>
          <a:bodyPr vert="horz" wrap="square" lIns="68580" tIns="34290" rIns="68580" bIns="34290" numCol="1" anchor="t" anchorCtr="0" compatLnSpc="1"/>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 name="Freeform 10"/>
          <p:cNvSpPr/>
          <p:nvPr/>
        </p:nvSpPr>
        <p:spPr bwMode="auto">
          <a:xfrm>
            <a:off x="5152869" y="1774973"/>
            <a:ext cx="1336516" cy="1342473"/>
          </a:xfrm>
          <a:custGeom>
            <a:avLst/>
            <a:gdLst>
              <a:gd name="T0" fmla="*/ 0 w 673"/>
              <a:gd name="T1" fmla="*/ 332 h 676"/>
              <a:gd name="T2" fmla="*/ 225 w 673"/>
              <a:gd name="T3" fmla="*/ 557 h 676"/>
              <a:gd name="T4" fmla="*/ 109 w 673"/>
              <a:gd name="T5" fmla="*/ 676 h 676"/>
              <a:gd name="T6" fmla="*/ 673 w 673"/>
              <a:gd name="T7" fmla="*/ 676 h 676"/>
              <a:gd name="T8" fmla="*/ 673 w 673"/>
              <a:gd name="T9" fmla="*/ 109 h 676"/>
              <a:gd name="T10" fmla="*/ 557 w 673"/>
              <a:gd name="T11" fmla="*/ 228 h 676"/>
              <a:gd name="T12" fmla="*/ 329 w 673"/>
              <a:gd name="T13" fmla="*/ 0 h 676"/>
              <a:gd name="T14" fmla="*/ 0 w 673"/>
              <a:gd name="T15" fmla="*/ 332 h 6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676">
                <a:moveTo>
                  <a:pt x="0" y="332"/>
                </a:moveTo>
                <a:lnTo>
                  <a:pt x="225" y="557"/>
                </a:lnTo>
                <a:lnTo>
                  <a:pt x="109" y="676"/>
                </a:lnTo>
                <a:lnTo>
                  <a:pt x="673" y="676"/>
                </a:lnTo>
                <a:lnTo>
                  <a:pt x="673" y="109"/>
                </a:lnTo>
                <a:lnTo>
                  <a:pt x="557" y="228"/>
                </a:lnTo>
                <a:lnTo>
                  <a:pt x="329" y="0"/>
                </a:lnTo>
                <a:lnTo>
                  <a:pt x="0" y="3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 name="Freeform 27"/>
          <p:cNvSpPr/>
          <p:nvPr/>
        </p:nvSpPr>
        <p:spPr bwMode="auto">
          <a:xfrm>
            <a:off x="4999783" y="1422593"/>
            <a:ext cx="183002" cy="184290"/>
          </a:xfrm>
          <a:custGeom>
            <a:avLst/>
            <a:gdLst>
              <a:gd name="T0" fmla="*/ 49 w 60"/>
              <a:gd name="T1" fmla="*/ 11 h 60"/>
              <a:gd name="T2" fmla="*/ 49 w 60"/>
              <a:gd name="T3" fmla="*/ 50 h 60"/>
              <a:gd name="T4" fmla="*/ 11 w 60"/>
              <a:gd name="T5" fmla="*/ 50 h 60"/>
              <a:gd name="T6" fmla="*/ 11 w 60"/>
              <a:gd name="T7" fmla="*/ 11 h 60"/>
              <a:gd name="T8" fmla="*/ 49 w 60"/>
              <a:gd name="T9" fmla="*/ 11 h 60"/>
            </a:gdLst>
            <a:ahLst/>
            <a:cxnLst>
              <a:cxn ang="0">
                <a:pos x="T0" y="T1"/>
              </a:cxn>
              <a:cxn ang="0">
                <a:pos x="T2" y="T3"/>
              </a:cxn>
              <a:cxn ang="0">
                <a:pos x="T4" y="T5"/>
              </a:cxn>
              <a:cxn ang="0">
                <a:pos x="T6" y="T7"/>
              </a:cxn>
              <a:cxn ang="0">
                <a:pos x="T8" y="T9"/>
              </a:cxn>
            </a:cxnLst>
            <a:rect l="0" t="0" r="r" b="b"/>
            <a:pathLst>
              <a:path w="60" h="60">
                <a:moveTo>
                  <a:pt x="49" y="11"/>
                </a:moveTo>
                <a:cubicBezTo>
                  <a:pt x="60" y="22"/>
                  <a:pt x="60" y="39"/>
                  <a:pt x="49" y="50"/>
                </a:cubicBezTo>
                <a:cubicBezTo>
                  <a:pt x="39" y="60"/>
                  <a:pt x="21" y="60"/>
                  <a:pt x="11" y="50"/>
                </a:cubicBezTo>
                <a:cubicBezTo>
                  <a:pt x="0" y="39"/>
                  <a:pt x="0" y="22"/>
                  <a:pt x="11" y="11"/>
                </a:cubicBezTo>
                <a:cubicBezTo>
                  <a:pt x="21" y="0"/>
                  <a:pt x="39" y="0"/>
                  <a:pt x="49" y="11"/>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9" name="文本框 47"/>
          <p:cNvSpPr txBox="1"/>
          <p:nvPr/>
        </p:nvSpPr>
        <p:spPr>
          <a:xfrm>
            <a:off x="1294130" y="768350"/>
            <a:ext cx="3552825" cy="1184275"/>
          </a:xfrm>
          <a:prstGeom prst="rect">
            <a:avLst/>
          </a:prstGeom>
          <a:noFill/>
        </p:spPr>
        <p:txBody>
          <a:bodyPr wrap="square" lIns="68580" tIns="34290" rIns="68580" bIns="34290" rtlCol="0">
            <a:spAutoFit/>
          </a:bodyPr>
          <a:lstStyle/>
          <a:p>
            <a:pPr algn="l">
              <a:lnSpc>
                <a:spcPct val="121000"/>
              </a:lnSpc>
              <a:spcAft>
                <a:spcPts val="600"/>
              </a:spcAft>
            </a:pPr>
            <a:r>
              <a:rPr lang="zh-CN" altLang="en-US" sz="1000" b="1">
                <a:latin typeface="微软雅黑" panose="020B0503020204020204" pitchFamily="34" charset="-122"/>
                <a:ea typeface="微软雅黑" panose="020B0503020204020204" pitchFamily="34" charset="-122"/>
              </a:rPr>
              <a:t>生活教育与信息科技的融合：</a:t>
            </a:r>
            <a:r>
              <a:rPr lang="zh-CN" altLang="en-US" sz="1000">
                <a:latin typeface="微软雅黑" panose="020B0503020204020204" pitchFamily="34" charset="-122"/>
                <a:ea typeface="微软雅黑" panose="020B0503020204020204" pitchFamily="34" charset="-122"/>
              </a:rPr>
              <a:t>我们认为，生活教育不仅是知识的传递，更是能力的培养和价值观的塑造。而信息科技作为现代社会的基石，对于培养学生的信息素养、创新能力和批判性思维具有重要意义。因此，将生活教育与信息科技教育相结合，能够使学生在真实的生活情境中学习，提升学习的实效性和趣味性。</a:t>
            </a:r>
            <a:endParaRPr lang="zh-CN" altLang="en-US" sz="1000">
              <a:latin typeface="微软雅黑" panose="020B0503020204020204" pitchFamily="34" charset="-122"/>
              <a:ea typeface="微软雅黑" panose="020B0503020204020204" pitchFamily="34" charset="-122"/>
            </a:endParaRPr>
          </a:p>
        </p:txBody>
      </p:sp>
      <p:grpSp>
        <p:nvGrpSpPr>
          <p:cNvPr id="10" name="组合 9"/>
          <p:cNvGrpSpPr/>
          <p:nvPr/>
        </p:nvGrpSpPr>
        <p:grpSpPr>
          <a:xfrm>
            <a:off x="5335864" y="700143"/>
            <a:ext cx="1107960" cy="1109608"/>
            <a:chOff x="6196924" y="700143"/>
            <a:chExt cx="1107960" cy="1109608"/>
          </a:xfrm>
          <a:solidFill>
            <a:schemeClr val="tx2">
              <a:lumMod val="75000"/>
            </a:schemeClr>
          </a:solidFill>
        </p:grpSpPr>
        <p:grpSp>
          <p:nvGrpSpPr>
            <p:cNvPr id="11" name="组合 10"/>
            <p:cNvGrpSpPr/>
            <p:nvPr/>
          </p:nvGrpSpPr>
          <p:grpSpPr>
            <a:xfrm>
              <a:off x="6196924" y="700143"/>
              <a:ext cx="1107960" cy="1109608"/>
              <a:chOff x="5614583" y="639462"/>
              <a:chExt cx="1334531" cy="1336516"/>
            </a:xfrm>
            <a:grpFill/>
          </p:grpSpPr>
          <p:sp>
            <p:nvSpPr>
              <p:cNvPr id="13" name="Freeform 11"/>
              <p:cNvSpPr/>
              <p:nvPr/>
            </p:nvSpPr>
            <p:spPr bwMode="auto">
              <a:xfrm>
                <a:off x="6827973" y="1195516"/>
                <a:ext cx="121141" cy="127098"/>
              </a:xfrm>
              <a:custGeom>
                <a:avLst/>
                <a:gdLst>
                  <a:gd name="T0" fmla="*/ 61 w 61"/>
                  <a:gd name="T1" fmla="*/ 0 h 64"/>
                  <a:gd name="T2" fmla="*/ 0 w 61"/>
                  <a:gd name="T3" fmla="*/ 64 h 64"/>
                  <a:gd name="T4" fmla="*/ 61 w 61"/>
                  <a:gd name="T5" fmla="*/ 64 h 64"/>
                  <a:gd name="T6" fmla="*/ 61 w 61"/>
                  <a:gd name="T7" fmla="*/ 0 h 64"/>
                </a:gdLst>
                <a:ahLst/>
                <a:cxnLst>
                  <a:cxn ang="0">
                    <a:pos x="T0" y="T1"/>
                  </a:cxn>
                  <a:cxn ang="0">
                    <a:pos x="T2" y="T3"/>
                  </a:cxn>
                  <a:cxn ang="0">
                    <a:pos x="T4" y="T5"/>
                  </a:cxn>
                  <a:cxn ang="0">
                    <a:pos x="T6" y="T7"/>
                  </a:cxn>
                </a:cxnLst>
                <a:rect l="0" t="0" r="r" b="b"/>
                <a:pathLst>
                  <a:path w="61" h="64">
                    <a:moveTo>
                      <a:pt x="61" y="0"/>
                    </a:moveTo>
                    <a:lnTo>
                      <a:pt x="0" y="64"/>
                    </a:lnTo>
                    <a:lnTo>
                      <a:pt x="61" y="64"/>
                    </a:lnTo>
                    <a:lnTo>
                      <a:pt x="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4" name="Freeform 21"/>
              <p:cNvSpPr/>
              <p:nvPr/>
            </p:nvSpPr>
            <p:spPr bwMode="auto">
              <a:xfrm>
                <a:off x="5614583" y="639462"/>
                <a:ext cx="1334530" cy="1336516"/>
              </a:xfrm>
              <a:custGeom>
                <a:avLst/>
                <a:gdLst>
                  <a:gd name="T0" fmla="*/ 672 w 672"/>
                  <a:gd name="T1" fmla="*/ 344 h 673"/>
                  <a:gd name="T2" fmla="*/ 448 w 672"/>
                  <a:gd name="T3" fmla="*/ 117 h 673"/>
                  <a:gd name="T4" fmla="*/ 564 w 672"/>
                  <a:gd name="T5" fmla="*/ 0 h 673"/>
                  <a:gd name="T6" fmla="*/ 0 w 672"/>
                  <a:gd name="T7" fmla="*/ 0 h 673"/>
                  <a:gd name="T8" fmla="*/ 0 w 672"/>
                  <a:gd name="T9" fmla="*/ 564 h 673"/>
                  <a:gd name="T10" fmla="*/ 116 w 672"/>
                  <a:gd name="T11" fmla="*/ 448 h 673"/>
                  <a:gd name="T12" fmla="*/ 343 w 672"/>
                  <a:gd name="T13" fmla="*/ 673 h 673"/>
                  <a:gd name="T14" fmla="*/ 672 w 672"/>
                  <a:gd name="T15" fmla="*/ 344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2" h="673">
                    <a:moveTo>
                      <a:pt x="672" y="344"/>
                    </a:moveTo>
                    <a:lnTo>
                      <a:pt x="448" y="117"/>
                    </a:lnTo>
                    <a:lnTo>
                      <a:pt x="564" y="0"/>
                    </a:lnTo>
                    <a:lnTo>
                      <a:pt x="0" y="0"/>
                    </a:lnTo>
                    <a:lnTo>
                      <a:pt x="0" y="564"/>
                    </a:lnTo>
                    <a:lnTo>
                      <a:pt x="116" y="448"/>
                    </a:lnTo>
                    <a:lnTo>
                      <a:pt x="343" y="673"/>
                    </a:lnTo>
                    <a:lnTo>
                      <a:pt x="672" y="344"/>
                    </a:ln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2" name="文本框 173"/>
            <p:cNvSpPr txBox="1"/>
            <p:nvPr/>
          </p:nvSpPr>
          <p:spPr>
            <a:xfrm>
              <a:off x="6213955" y="704116"/>
              <a:ext cx="721993" cy="561692"/>
            </a:xfrm>
            <a:prstGeom prst="rect">
              <a:avLst/>
            </a:prstGeom>
            <a:grpFill/>
          </p:spPr>
          <p:txBody>
            <a:bodyPr wrap="none" lIns="68580" tIns="34290" rIns="68580" bIns="34290" rtlCol="0">
              <a:spAutoFit/>
            </a:bodyPr>
            <a:lstStyle/>
            <a:p>
              <a:r>
                <a:rPr lang="en-US" altLang="zh-CN" sz="3200" b="1" spc="300">
                  <a:solidFill>
                    <a:schemeClr val="bg1"/>
                  </a:solidFill>
                  <a:latin typeface="微软雅黑" panose="020B0503020204020204" pitchFamily="34" charset="-122"/>
                  <a:ea typeface="微软雅黑" panose="020B0503020204020204" pitchFamily="34" charset="-122"/>
                  <a:cs typeface="Aharoni" panose="02010803020104030203" pitchFamily="2" charset="-79"/>
                </a:rPr>
                <a:t>01</a:t>
              </a:r>
              <a:endParaRPr lang="zh-CN" altLang="en-US" sz="3200" b="1" spc="300"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grpSp>
      <p:grpSp>
        <p:nvGrpSpPr>
          <p:cNvPr id="15" name="组合 14"/>
          <p:cNvGrpSpPr/>
          <p:nvPr/>
        </p:nvGrpSpPr>
        <p:grpSpPr>
          <a:xfrm>
            <a:off x="3843373" y="2221823"/>
            <a:ext cx="1210593" cy="1112904"/>
            <a:chOff x="4704433" y="2221823"/>
            <a:chExt cx="1210593" cy="1112904"/>
          </a:xfrm>
          <a:solidFill>
            <a:schemeClr val="tx2">
              <a:lumMod val="75000"/>
            </a:schemeClr>
          </a:solidFill>
        </p:grpSpPr>
        <p:sp>
          <p:nvSpPr>
            <p:cNvPr id="16" name="Rectangle 15"/>
            <p:cNvSpPr>
              <a:spLocks noChangeArrowheads="1"/>
            </p:cNvSpPr>
            <p:nvPr/>
          </p:nvSpPr>
          <p:spPr bwMode="auto">
            <a:xfrm>
              <a:off x="5913039" y="2506498"/>
              <a:ext cx="1987" cy="19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7" name="Freeform 16"/>
            <p:cNvSpPr/>
            <p:nvPr/>
          </p:nvSpPr>
          <p:spPr bwMode="auto">
            <a:xfrm>
              <a:off x="5913039" y="250649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nvGrpSpPr>
            <p:cNvPr id="18" name="组合 17"/>
            <p:cNvGrpSpPr/>
            <p:nvPr/>
          </p:nvGrpSpPr>
          <p:grpSpPr>
            <a:xfrm>
              <a:off x="4704433" y="2221823"/>
              <a:ext cx="1109612" cy="1112904"/>
              <a:chOff x="4467240" y="2132467"/>
              <a:chExt cx="1109612" cy="1112904"/>
            </a:xfrm>
            <a:grpFill/>
          </p:grpSpPr>
          <p:sp>
            <p:nvSpPr>
              <p:cNvPr id="20" name="Freeform 13"/>
              <p:cNvSpPr/>
              <p:nvPr/>
            </p:nvSpPr>
            <p:spPr bwMode="auto">
              <a:xfrm>
                <a:off x="5449754" y="2569764"/>
                <a:ext cx="127098" cy="127098"/>
              </a:xfrm>
              <a:custGeom>
                <a:avLst/>
                <a:gdLst>
                  <a:gd name="T0" fmla="*/ 64 w 64"/>
                  <a:gd name="T1" fmla="*/ 0 h 64"/>
                  <a:gd name="T2" fmla="*/ 0 w 64"/>
                  <a:gd name="T3" fmla="*/ 64 h 64"/>
                  <a:gd name="T4" fmla="*/ 64 w 64"/>
                  <a:gd name="T5" fmla="*/ 64 h 64"/>
                  <a:gd name="T6" fmla="*/ 64 w 64"/>
                  <a:gd name="T7" fmla="*/ 2 h 64"/>
                  <a:gd name="T8" fmla="*/ 64 w 64"/>
                  <a:gd name="T9" fmla="*/ 2 h 64"/>
                  <a:gd name="T10" fmla="*/ 64 w 64"/>
                  <a:gd name="T11" fmla="*/ 2 h 64"/>
                  <a:gd name="T12" fmla="*/ 64 w 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4" h="64">
                    <a:moveTo>
                      <a:pt x="64" y="0"/>
                    </a:moveTo>
                    <a:lnTo>
                      <a:pt x="0" y="64"/>
                    </a:lnTo>
                    <a:lnTo>
                      <a:pt x="64" y="64"/>
                    </a:lnTo>
                    <a:lnTo>
                      <a:pt x="64" y="2"/>
                    </a:lnTo>
                    <a:lnTo>
                      <a:pt x="64" y="2"/>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1" name="Freeform 23"/>
              <p:cNvSpPr/>
              <p:nvPr/>
            </p:nvSpPr>
            <p:spPr bwMode="auto">
              <a:xfrm>
                <a:off x="4467240" y="2132467"/>
                <a:ext cx="1109609" cy="1112904"/>
              </a:xfrm>
              <a:custGeom>
                <a:avLst/>
                <a:gdLst>
                  <a:gd name="T0" fmla="*/ 673 w 673"/>
                  <a:gd name="T1" fmla="*/ 344 h 675"/>
                  <a:gd name="T2" fmla="*/ 448 w 673"/>
                  <a:gd name="T3" fmla="*/ 119 h 675"/>
                  <a:gd name="T4" fmla="*/ 564 w 673"/>
                  <a:gd name="T5" fmla="*/ 0 h 675"/>
                  <a:gd name="T6" fmla="*/ 0 w 673"/>
                  <a:gd name="T7" fmla="*/ 0 h 675"/>
                  <a:gd name="T8" fmla="*/ 0 w 673"/>
                  <a:gd name="T9" fmla="*/ 566 h 675"/>
                  <a:gd name="T10" fmla="*/ 116 w 673"/>
                  <a:gd name="T11" fmla="*/ 448 h 675"/>
                  <a:gd name="T12" fmla="*/ 341 w 673"/>
                  <a:gd name="T13" fmla="*/ 675 h 675"/>
                  <a:gd name="T14" fmla="*/ 673 w 673"/>
                  <a:gd name="T15" fmla="*/ 344 h 6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675">
                    <a:moveTo>
                      <a:pt x="673" y="344"/>
                    </a:moveTo>
                    <a:lnTo>
                      <a:pt x="448" y="119"/>
                    </a:lnTo>
                    <a:lnTo>
                      <a:pt x="564" y="0"/>
                    </a:lnTo>
                    <a:lnTo>
                      <a:pt x="0" y="0"/>
                    </a:lnTo>
                    <a:lnTo>
                      <a:pt x="0" y="566"/>
                    </a:lnTo>
                    <a:lnTo>
                      <a:pt x="116" y="448"/>
                    </a:lnTo>
                    <a:lnTo>
                      <a:pt x="341" y="675"/>
                    </a:lnTo>
                    <a:lnTo>
                      <a:pt x="673" y="3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9" name="文本框 173"/>
            <p:cNvSpPr txBox="1"/>
            <p:nvPr/>
          </p:nvSpPr>
          <p:spPr>
            <a:xfrm>
              <a:off x="4704433" y="2224318"/>
              <a:ext cx="721993" cy="561692"/>
            </a:xfrm>
            <a:prstGeom prst="rect">
              <a:avLst/>
            </a:prstGeom>
            <a:grpFill/>
          </p:spPr>
          <p:txBody>
            <a:bodyPr wrap="none" lIns="68580" tIns="34290" rIns="68580" bIns="34290" rtlCol="0">
              <a:spAutoFit/>
            </a:bodyPr>
            <a:lstStyle/>
            <a:p>
              <a:r>
                <a:rPr lang="en-US" altLang="zh-CN" sz="3200" b="1" spc="300">
                  <a:solidFill>
                    <a:schemeClr val="bg1"/>
                  </a:solidFill>
                  <a:latin typeface="微软雅黑" panose="020B0503020204020204" pitchFamily="34" charset="-122"/>
                  <a:ea typeface="微软雅黑" panose="020B0503020204020204" pitchFamily="34" charset="-122"/>
                  <a:cs typeface="Aharoni" panose="02010803020104030203" pitchFamily="2" charset="-79"/>
                </a:rPr>
                <a:t>02</a:t>
              </a:r>
              <a:endParaRPr lang="zh-CN" altLang="en-US" sz="3200" b="1" spc="300"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grpSp>
      <p:grpSp>
        <p:nvGrpSpPr>
          <p:cNvPr id="22" name="组合 21"/>
          <p:cNvGrpSpPr/>
          <p:nvPr/>
        </p:nvGrpSpPr>
        <p:grpSpPr>
          <a:xfrm>
            <a:off x="5107059" y="1952831"/>
            <a:ext cx="1199377" cy="1114554"/>
            <a:chOff x="5968119" y="1952831"/>
            <a:chExt cx="1199377" cy="1114554"/>
          </a:xfrm>
        </p:grpSpPr>
        <p:sp>
          <p:nvSpPr>
            <p:cNvPr id="23" name="Freeform 9"/>
            <p:cNvSpPr/>
            <p:nvPr/>
          </p:nvSpPr>
          <p:spPr bwMode="auto">
            <a:xfrm>
              <a:off x="5968119" y="1952831"/>
              <a:ext cx="1109608" cy="1114554"/>
            </a:xfrm>
            <a:custGeom>
              <a:avLst/>
              <a:gdLst>
                <a:gd name="T0" fmla="*/ 0 w 673"/>
                <a:gd name="T1" fmla="*/ 332 h 676"/>
                <a:gd name="T2" fmla="*/ 225 w 673"/>
                <a:gd name="T3" fmla="*/ 557 h 676"/>
                <a:gd name="T4" fmla="*/ 109 w 673"/>
                <a:gd name="T5" fmla="*/ 676 h 676"/>
                <a:gd name="T6" fmla="*/ 673 w 673"/>
                <a:gd name="T7" fmla="*/ 676 h 676"/>
                <a:gd name="T8" fmla="*/ 673 w 673"/>
                <a:gd name="T9" fmla="*/ 109 h 676"/>
                <a:gd name="T10" fmla="*/ 557 w 673"/>
                <a:gd name="T11" fmla="*/ 228 h 676"/>
                <a:gd name="T12" fmla="*/ 329 w 673"/>
                <a:gd name="T13" fmla="*/ 0 h 676"/>
                <a:gd name="T14" fmla="*/ 0 w 673"/>
                <a:gd name="T15" fmla="*/ 332 h 6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676">
                  <a:moveTo>
                    <a:pt x="0" y="332"/>
                  </a:moveTo>
                  <a:lnTo>
                    <a:pt x="225" y="557"/>
                  </a:lnTo>
                  <a:lnTo>
                    <a:pt x="109" y="676"/>
                  </a:lnTo>
                  <a:lnTo>
                    <a:pt x="673" y="676"/>
                  </a:lnTo>
                  <a:lnTo>
                    <a:pt x="673" y="109"/>
                  </a:lnTo>
                  <a:lnTo>
                    <a:pt x="557" y="228"/>
                  </a:lnTo>
                  <a:lnTo>
                    <a:pt x="329" y="0"/>
                  </a:lnTo>
                  <a:lnTo>
                    <a:pt x="0" y="332"/>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p>
          </p:txBody>
        </p:sp>
        <p:sp>
          <p:nvSpPr>
            <p:cNvPr id="24" name="文本框 173"/>
            <p:cNvSpPr txBox="1"/>
            <p:nvPr/>
          </p:nvSpPr>
          <p:spPr>
            <a:xfrm>
              <a:off x="6445503" y="2505693"/>
              <a:ext cx="721993" cy="561692"/>
            </a:xfrm>
            <a:prstGeom prst="rect">
              <a:avLst/>
            </a:prstGeom>
            <a:noFill/>
          </p:spPr>
          <p:txBody>
            <a:bodyPr wrap="none" lIns="68580" tIns="34290" rIns="68580" bIns="34290" rtlCol="0">
              <a:spAutoFit/>
            </a:bodyPr>
            <a:lstStyle/>
            <a:p>
              <a:r>
                <a:rPr lang="en-US" altLang="zh-CN" sz="3200" b="1" spc="300"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03</a:t>
              </a:r>
              <a:endParaRPr lang="zh-CN" altLang="en-US" sz="3200" b="1" spc="300"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grpSp>
      <p:grpSp>
        <p:nvGrpSpPr>
          <p:cNvPr id="25" name="组合 24"/>
          <p:cNvGrpSpPr/>
          <p:nvPr/>
        </p:nvGrpSpPr>
        <p:grpSpPr>
          <a:xfrm>
            <a:off x="3601255" y="3465914"/>
            <a:ext cx="1197729" cy="1109608"/>
            <a:chOff x="4462315" y="3465914"/>
            <a:chExt cx="1197729" cy="1109608"/>
          </a:xfrm>
        </p:grpSpPr>
        <p:sp>
          <p:nvSpPr>
            <p:cNvPr id="26" name="Freeform 8"/>
            <p:cNvSpPr/>
            <p:nvPr/>
          </p:nvSpPr>
          <p:spPr bwMode="auto">
            <a:xfrm>
              <a:off x="4462315" y="3465914"/>
              <a:ext cx="1107960" cy="1109608"/>
            </a:xfrm>
            <a:custGeom>
              <a:avLst/>
              <a:gdLst>
                <a:gd name="T0" fmla="*/ 0 w 672"/>
                <a:gd name="T1" fmla="*/ 332 h 673"/>
                <a:gd name="T2" fmla="*/ 224 w 672"/>
                <a:gd name="T3" fmla="*/ 557 h 673"/>
                <a:gd name="T4" fmla="*/ 108 w 672"/>
                <a:gd name="T5" fmla="*/ 673 h 673"/>
                <a:gd name="T6" fmla="*/ 672 w 672"/>
                <a:gd name="T7" fmla="*/ 673 h 673"/>
                <a:gd name="T8" fmla="*/ 672 w 672"/>
                <a:gd name="T9" fmla="*/ 109 h 673"/>
                <a:gd name="T10" fmla="*/ 556 w 672"/>
                <a:gd name="T11" fmla="*/ 225 h 673"/>
                <a:gd name="T12" fmla="*/ 329 w 672"/>
                <a:gd name="T13" fmla="*/ 0 h 673"/>
                <a:gd name="T14" fmla="*/ 0 w 672"/>
                <a:gd name="T15" fmla="*/ 332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2" h="673">
                  <a:moveTo>
                    <a:pt x="0" y="332"/>
                  </a:moveTo>
                  <a:lnTo>
                    <a:pt x="224" y="557"/>
                  </a:lnTo>
                  <a:lnTo>
                    <a:pt x="108" y="673"/>
                  </a:lnTo>
                  <a:lnTo>
                    <a:pt x="672" y="673"/>
                  </a:lnTo>
                  <a:lnTo>
                    <a:pt x="672" y="109"/>
                  </a:lnTo>
                  <a:lnTo>
                    <a:pt x="556" y="225"/>
                  </a:lnTo>
                  <a:lnTo>
                    <a:pt x="329" y="0"/>
                  </a:lnTo>
                  <a:lnTo>
                    <a:pt x="0" y="332"/>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7" name="文本框 173"/>
            <p:cNvSpPr txBox="1"/>
            <p:nvPr/>
          </p:nvSpPr>
          <p:spPr>
            <a:xfrm>
              <a:off x="4938051" y="4013830"/>
              <a:ext cx="721993" cy="561692"/>
            </a:xfrm>
            <a:prstGeom prst="rect">
              <a:avLst/>
            </a:prstGeom>
            <a:noFill/>
          </p:spPr>
          <p:txBody>
            <a:bodyPr wrap="none" lIns="68580" tIns="34290" rIns="68580" bIns="34290" rtlCol="0">
              <a:spAutoFit/>
            </a:bodyPr>
            <a:lstStyle/>
            <a:p>
              <a:r>
                <a:rPr lang="en-US" altLang="zh-CN" sz="3200" b="1" spc="300" dirty="0">
                  <a:solidFill>
                    <a:schemeClr val="bg1"/>
                  </a:solidFill>
                  <a:latin typeface="微软雅黑" panose="020B0503020204020204" pitchFamily="34" charset="-122"/>
                  <a:ea typeface="微软雅黑" panose="020B0503020204020204" pitchFamily="34" charset="-122"/>
                  <a:cs typeface="Aharoni" panose="02010803020104030203" pitchFamily="2" charset="-79"/>
                </a:rPr>
                <a:t>04</a:t>
              </a:r>
              <a:endParaRPr lang="zh-CN" altLang="en-US" sz="3200" b="1" spc="300" dirty="0">
                <a:solidFill>
                  <a:schemeClr val="bg1"/>
                </a:solidFill>
                <a:latin typeface="微软雅黑" panose="020B0503020204020204" pitchFamily="34" charset="-122"/>
                <a:ea typeface="微软雅黑" panose="020B0503020204020204" pitchFamily="34" charset="-122"/>
                <a:cs typeface="Aharoni" panose="02010803020104030203" pitchFamily="2" charset="-79"/>
              </a:endParaRPr>
            </a:p>
          </p:txBody>
        </p:sp>
      </p:grpSp>
      <p:sp>
        <p:nvSpPr>
          <p:cNvPr id="28" name="Freeform 27"/>
          <p:cNvSpPr/>
          <p:nvPr/>
        </p:nvSpPr>
        <p:spPr bwMode="auto">
          <a:xfrm>
            <a:off x="3542592" y="2903375"/>
            <a:ext cx="183002" cy="184290"/>
          </a:xfrm>
          <a:custGeom>
            <a:avLst/>
            <a:gdLst>
              <a:gd name="T0" fmla="*/ 49 w 60"/>
              <a:gd name="T1" fmla="*/ 11 h 60"/>
              <a:gd name="T2" fmla="*/ 49 w 60"/>
              <a:gd name="T3" fmla="*/ 50 h 60"/>
              <a:gd name="T4" fmla="*/ 11 w 60"/>
              <a:gd name="T5" fmla="*/ 50 h 60"/>
              <a:gd name="T6" fmla="*/ 11 w 60"/>
              <a:gd name="T7" fmla="*/ 11 h 60"/>
              <a:gd name="T8" fmla="*/ 49 w 60"/>
              <a:gd name="T9" fmla="*/ 11 h 60"/>
            </a:gdLst>
            <a:ahLst/>
            <a:cxnLst>
              <a:cxn ang="0">
                <a:pos x="T0" y="T1"/>
              </a:cxn>
              <a:cxn ang="0">
                <a:pos x="T2" y="T3"/>
              </a:cxn>
              <a:cxn ang="0">
                <a:pos x="T4" y="T5"/>
              </a:cxn>
              <a:cxn ang="0">
                <a:pos x="T6" y="T7"/>
              </a:cxn>
              <a:cxn ang="0">
                <a:pos x="T8" y="T9"/>
              </a:cxn>
            </a:cxnLst>
            <a:rect l="0" t="0" r="r" b="b"/>
            <a:pathLst>
              <a:path w="60" h="60">
                <a:moveTo>
                  <a:pt x="49" y="11"/>
                </a:moveTo>
                <a:cubicBezTo>
                  <a:pt x="60" y="22"/>
                  <a:pt x="60" y="39"/>
                  <a:pt x="49" y="50"/>
                </a:cubicBezTo>
                <a:cubicBezTo>
                  <a:pt x="39" y="60"/>
                  <a:pt x="21" y="60"/>
                  <a:pt x="11" y="50"/>
                </a:cubicBezTo>
                <a:cubicBezTo>
                  <a:pt x="0" y="39"/>
                  <a:pt x="0" y="22"/>
                  <a:pt x="11" y="11"/>
                </a:cubicBezTo>
                <a:cubicBezTo>
                  <a:pt x="21" y="0"/>
                  <a:pt x="39" y="0"/>
                  <a:pt x="49" y="11"/>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9" name="文本框 47"/>
          <p:cNvSpPr txBox="1"/>
          <p:nvPr/>
        </p:nvSpPr>
        <p:spPr>
          <a:xfrm>
            <a:off x="528955" y="2715895"/>
            <a:ext cx="2917825" cy="998220"/>
          </a:xfrm>
          <a:prstGeom prst="rect">
            <a:avLst/>
          </a:prstGeom>
          <a:noFill/>
        </p:spPr>
        <p:txBody>
          <a:bodyPr wrap="square" lIns="68580" tIns="34290" rIns="68580" bIns="34290" rtlCol="0">
            <a:spAutoFit/>
          </a:bodyPr>
          <a:lstStyle/>
          <a:p>
            <a:pPr algn="l">
              <a:lnSpc>
                <a:spcPct val="121000"/>
              </a:lnSpc>
              <a:spcAft>
                <a:spcPts val="600"/>
              </a:spcAft>
            </a:pPr>
            <a:r>
              <a:rPr lang="zh-CN" altLang="en-US" sz="1000" b="1">
                <a:latin typeface="微软雅黑" panose="020B0503020204020204" pitchFamily="34" charset="-122"/>
                <a:ea typeface="微软雅黑" panose="020B0503020204020204" pitchFamily="34" charset="-122"/>
              </a:rPr>
              <a:t>跨学科主题学习活动的构建：</a:t>
            </a:r>
            <a:r>
              <a:rPr lang="zh-CN" altLang="en-US" sz="1000">
                <a:latin typeface="微软雅黑" panose="020B0503020204020204" pitchFamily="34" charset="-122"/>
                <a:ea typeface="微软雅黑" panose="020B0503020204020204" pitchFamily="34" charset="-122"/>
              </a:rPr>
              <a:t>跨学科主题学习活动能够打破学科壁垒，让学生在解决实际问题的过程中，综合运用多学科的知识和技能。这种学习方式不仅能够激发学生的学习兴趣，还能够培养学生的综合能力和创新思维。</a:t>
            </a:r>
            <a:endParaRPr lang="zh-CN" altLang="en-US" sz="1000">
              <a:latin typeface="微软雅黑" panose="020B0503020204020204" pitchFamily="34" charset="-122"/>
              <a:ea typeface="微软雅黑" panose="020B0503020204020204" pitchFamily="34" charset="-122"/>
            </a:endParaRPr>
          </a:p>
        </p:txBody>
      </p:sp>
      <p:sp>
        <p:nvSpPr>
          <p:cNvPr id="30" name="Freeform 27"/>
          <p:cNvSpPr/>
          <p:nvPr/>
        </p:nvSpPr>
        <p:spPr bwMode="auto">
          <a:xfrm>
            <a:off x="6347361" y="2903375"/>
            <a:ext cx="183002" cy="184290"/>
          </a:xfrm>
          <a:custGeom>
            <a:avLst/>
            <a:gdLst>
              <a:gd name="T0" fmla="*/ 49 w 60"/>
              <a:gd name="T1" fmla="*/ 11 h 60"/>
              <a:gd name="T2" fmla="*/ 49 w 60"/>
              <a:gd name="T3" fmla="*/ 50 h 60"/>
              <a:gd name="T4" fmla="*/ 11 w 60"/>
              <a:gd name="T5" fmla="*/ 50 h 60"/>
              <a:gd name="T6" fmla="*/ 11 w 60"/>
              <a:gd name="T7" fmla="*/ 11 h 60"/>
              <a:gd name="T8" fmla="*/ 49 w 60"/>
              <a:gd name="T9" fmla="*/ 11 h 60"/>
            </a:gdLst>
            <a:ahLst/>
            <a:cxnLst>
              <a:cxn ang="0">
                <a:pos x="T0" y="T1"/>
              </a:cxn>
              <a:cxn ang="0">
                <a:pos x="T2" y="T3"/>
              </a:cxn>
              <a:cxn ang="0">
                <a:pos x="T4" y="T5"/>
              </a:cxn>
              <a:cxn ang="0">
                <a:pos x="T6" y="T7"/>
              </a:cxn>
              <a:cxn ang="0">
                <a:pos x="T8" y="T9"/>
              </a:cxn>
            </a:cxnLst>
            <a:rect l="0" t="0" r="r" b="b"/>
            <a:pathLst>
              <a:path w="60" h="60">
                <a:moveTo>
                  <a:pt x="49" y="11"/>
                </a:moveTo>
                <a:cubicBezTo>
                  <a:pt x="60" y="22"/>
                  <a:pt x="60" y="39"/>
                  <a:pt x="49" y="50"/>
                </a:cubicBezTo>
                <a:cubicBezTo>
                  <a:pt x="39" y="60"/>
                  <a:pt x="21" y="60"/>
                  <a:pt x="11" y="50"/>
                </a:cubicBezTo>
                <a:cubicBezTo>
                  <a:pt x="0" y="39"/>
                  <a:pt x="0" y="22"/>
                  <a:pt x="11" y="11"/>
                </a:cubicBezTo>
                <a:cubicBezTo>
                  <a:pt x="21" y="0"/>
                  <a:pt x="39" y="0"/>
                  <a:pt x="49" y="11"/>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1" name="文本框 47"/>
          <p:cNvSpPr txBox="1"/>
          <p:nvPr/>
        </p:nvSpPr>
        <p:spPr>
          <a:xfrm>
            <a:off x="6660515" y="1910080"/>
            <a:ext cx="2068195" cy="1369695"/>
          </a:xfrm>
          <a:prstGeom prst="rect">
            <a:avLst/>
          </a:prstGeom>
          <a:noFill/>
        </p:spPr>
        <p:txBody>
          <a:bodyPr wrap="square" lIns="68580" tIns="34290" rIns="68580" bIns="34290" rtlCol="0">
            <a:spAutoFit/>
          </a:bodyPr>
          <a:lstStyle/>
          <a:p>
            <a:pPr>
              <a:lnSpc>
                <a:spcPct val="121000"/>
              </a:lnSpc>
              <a:spcAft>
                <a:spcPts val="600"/>
              </a:spcAft>
            </a:pPr>
            <a:r>
              <a:rPr lang="zh-CN" altLang="en-US" sz="1000" b="1">
                <a:latin typeface="微软雅黑" panose="020B0503020204020204" pitchFamily="34" charset="-122"/>
                <a:ea typeface="微软雅黑" panose="020B0503020204020204" pitchFamily="34" charset="-122"/>
              </a:rPr>
              <a:t>学生主体地位的凸显：</a:t>
            </a:r>
            <a:r>
              <a:rPr lang="zh-CN" altLang="en-US" sz="1000">
                <a:latin typeface="微软雅黑" panose="020B0503020204020204" pitchFamily="34" charset="-122"/>
                <a:ea typeface="微软雅黑" panose="020B0503020204020204" pitchFamily="34" charset="-122"/>
              </a:rPr>
              <a:t>本研究强调学生在学习过程中的主体地位，倡导以学生为中心的教学模式。通过设计具有挑战性和开放性的学习任务，引导学生主动探索、合作学习，培养学生的自主学习能力和团队协作精神。</a:t>
            </a:r>
            <a:endParaRPr lang="zh-CN" altLang="en-US" sz="1000">
              <a:latin typeface="微软雅黑" panose="020B0503020204020204" pitchFamily="34" charset="-122"/>
              <a:ea typeface="微软雅黑" panose="020B0503020204020204" pitchFamily="34" charset="-122"/>
            </a:endParaRPr>
          </a:p>
        </p:txBody>
      </p:sp>
      <p:sp>
        <p:nvSpPr>
          <p:cNvPr id="32" name="Freeform 27"/>
          <p:cNvSpPr/>
          <p:nvPr/>
        </p:nvSpPr>
        <p:spPr bwMode="auto">
          <a:xfrm>
            <a:off x="4863313" y="4375491"/>
            <a:ext cx="183002" cy="184290"/>
          </a:xfrm>
          <a:custGeom>
            <a:avLst/>
            <a:gdLst>
              <a:gd name="T0" fmla="*/ 49 w 60"/>
              <a:gd name="T1" fmla="*/ 11 h 60"/>
              <a:gd name="T2" fmla="*/ 49 w 60"/>
              <a:gd name="T3" fmla="*/ 50 h 60"/>
              <a:gd name="T4" fmla="*/ 11 w 60"/>
              <a:gd name="T5" fmla="*/ 50 h 60"/>
              <a:gd name="T6" fmla="*/ 11 w 60"/>
              <a:gd name="T7" fmla="*/ 11 h 60"/>
              <a:gd name="T8" fmla="*/ 49 w 60"/>
              <a:gd name="T9" fmla="*/ 11 h 60"/>
            </a:gdLst>
            <a:ahLst/>
            <a:cxnLst>
              <a:cxn ang="0">
                <a:pos x="T0" y="T1"/>
              </a:cxn>
              <a:cxn ang="0">
                <a:pos x="T2" y="T3"/>
              </a:cxn>
              <a:cxn ang="0">
                <a:pos x="T4" y="T5"/>
              </a:cxn>
              <a:cxn ang="0">
                <a:pos x="T6" y="T7"/>
              </a:cxn>
              <a:cxn ang="0">
                <a:pos x="T8" y="T9"/>
              </a:cxn>
            </a:cxnLst>
            <a:rect l="0" t="0" r="r" b="b"/>
            <a:pathLst>
              <a:path w="60" h="60">
                <a:moveTo>
                  <a:pt x="49" y="11"/>
                </a:moveTo>
                <a:cubicBezTo>
                  <a:pt x="60" y="22"/>
                  <a:pt x="60" y="39"/>
                  <a:pt x="49" y="50"/>
                </a:cubicBezTo>
                <a:cubicBezTo>
                  <a:pt x="39" y="60"/>
                  <a:pt x="21" y="60"/>
                  <a:pt x="11" y="50"/>
                </a:cubicBezTo>
                <a:cubicBezTo>
                  <a:pt x="0" y="39"/>
                  <a:pt x="0" y="22"/>
                  <a:pt x="11" y="11"/>
                </a:cubicBezTo>
                <a:cubicBezTo>
                  <a:pt x="21" y="0"/>
                  <a:pt x="39" y="0"/>
                  <a:pt x="49" y="11"/>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33" name="文本框 47"/>
          <p:cNvSpPr txBox="1"/>
          <p:nvPr/>
        </p:nvSpPr>
        <p:spPr>
          <a:xfrm>
            <a:off x="5147945" y="3796030"/>
            <a:ext cx="2727325" cy="998220"/>
          </a:xfrm>
          <a:prstGeom prst="rect">
            <a:avLst/>
          </a:prstGeom>
          <a:noFill/>
        </p:spPr>
        <p:txBody>
          <a:bodyPr wrap="square" lIns="68580" tIns="34290" rIns="68580" bIns="34290" rtlCol="0">
            <a:spAutoFit/>
          </a:bodyPr>
          <a:lstStyle/>
          <a:p>
            <a:pPr>
              <a:lnSpc>
                <a:spcPct val="121000"/>
              </a:lnSpc>
              <a:spcAft>
                <a:spcPts val="600"/>
              </a:spcAft>
            </a:pPr>
            <a:r>
              <a:rPr lang="zh-CN" altLang="en-US" sz="1000" b="1">
                <a:latin typeface="微软雅黑" panose="020B0503020204020204" pitchFamily="34" charset="-122"/>
                <a:ea typeface="微软雅黑" panose="020B0503020204020204" pitchFamily="34" charset="-122"/>
              </a:rPr>
              <a:t>实践导向的教学设计：</a:t>
            </a:r>
            <a:r>
              <a:rPr lang="zh-CN" altLang="en-US" sz="1000">
                <a:latin typeface="微软雅黑" panose="020B0503020204020204" pitchFamily="34" charset="-122"/>
                <a:ea typeface="微软雅黑" panose="020B0503020204020204" pitchFamily="34" charset="-122"/>
              </a:rPr>
              <a:t>我们将注重实践导向的教学设计，让学生在真实的情境中学习和应用知识。通过组织实地考察、实验操作、项目制作等活动，让学生将所学知识与实践相结合，提高知识的迁移和应用能力。</a:t>
            </a:r>
            <a:endParaRPr lang="zh-CN" altLang="en-US" sz="1000">
              <a:latin typeface="微软雅黑" panose="020B0503020204020204" pitchFamily="34" charset="-122"/>
              <a:ea typeface="微软雅黑" panose="020B0503020204020204" pitchFamily="34" charset="-122"/>
            </a:endParaRPr>
          </a:p>
        </p:txBody>
      </p:sp>
      <p:pic>
        <p:nvPicPr>
          <p:cNvPr id="6" name="图片 5" descr="长江小学校标（透明）"/>
          <p:cNvPicPr>
            <a:picLocks noChangeAspect="1"/>
          </p:cNvPicPr>
          <p:nvPr/>
        </p:nvPicPr>
        <p:blipFill>
          <a:blip r:embed="rId1"/>
          <a:stretch>
            <a:fillRect/>
          </a:stretch>
        </p:blipFill>
        <p:spPr>
          <a:xfrm>
            <a:off x="8394065" y="60960"/>
            <a:ext cx="644525" cy="6826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par>
                          <p:cTn id="14" fill="hold">
                            <p:stCondLst>
                              <p:cond delay="1000"/>
                            </p:stCondLst>
                            <p:childTnLst>
                              <p:par>
                                <p:cTn id="15" presetID="9"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50"/>
                                        <p:tgtEl>
                                          <p:spTgt spid="8"/>
                                        </p:tgtEl>
                                      </p:cBhvr>
                                    </p:animEffect>
                                  </p:childTnLst>
                                </p:cTn>
                              </p:par>
                            </p:childTnLst>
                          </p:cTn>
                        </p:par>
                        <p:par>
                          <p:cTn id="22" fill="hold">
                            <p:stCondLst>
                              <p:cond delay="2000"/>
                            </p:stCondLst>
                            <p:childTnLst>
                              <p:par>
                                <p:cTn id="23" presetID="26" presetClass="emph" presetSubtype="0" repeatCount="2000" fill="hold" grpId="1" nodeType="afterEffect">
                                  <p:stCondLst>
                                    <p:cond delay="0"/>
                                  </p:stCondLst>
                                  <p:childTnLst>
                                    <p:animEffect transition="out" filter="fade">
                                      <p:cBhvr>
                                        <p:cTn id="24" dur="250" tmFilter="0, 0; .2, .5; .8, .5; 1, 0"/>
                                        <p:tgtEl>
                                          <p:spTgt spid="8"/>
                                        </p:tgtEl>
                                      </p:cBhvr>
                                    </p:animEffect>
                                    <p:animScale>
                                      <p:cBhvr>
                                        <p:cTn id="25" dur="125" autoRev="1" fill="hold"/>
                                        <p:tgtEl>
                                          <p:spTgt spid="8"/>
                                        </p:tgtEl>
                                      </p:cBhvr>
                                      <p:by x="105000" y="105000"/>
                                    </p:animScale>
                                  </p:childTnLst>
                                </p:cTn>
                              </p:par>
                              <p:par>
                                <p:cTn id="26" presetID="16" presetClass="entr" presetSubtype="21" fill="hold" grpId="0" nodeType="withEffect">
                                  <p:stCondLst>
                                    <p:cond delay="25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par>
                          <p:cTn id="29" fill="hold">
                            <p:stCondLst>
                              <p:cond delay="2500"/>
                            </p:stCondLst>
                            <p:childTnLst>
                              <p:par>
                                <p:cTn id="30" presetID="9" presetClass="entr" presetSubtype="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dissolve">
                                      <p:cBhvr>
                                        <p:cTn id="32" dur="500"/>
                                        <p:tgtEl>
                                          <p:spTgt spid="15"/>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250"/>
                                        <p:tgtEl>
                                          <p:spTgt spid="28"/>
                                        </p:tgtEl>
                                      </p:cBhvr>
                                    </p:animEffect>
                                  </p:childTnLst>
                                </p:cTn>
                              </p:par>
                            </p:childTnLst>
                          </p:cTn>
                        </p:par>
                        <p:par>
                          <p:cTn id="37" fill="hold">
                            <p:stCondLst>
                              <p:cond delay="3500"/>
                            </p:stCondLst>
                            <p:childTnLst>
                              <p:par>
                                <p:cTn id="38" presetID="26" presetClass="emph" presetSubtype="0" repeatCount="2000" fill="hold" grpId="1" nodeType="afterEffect">
                                  <p:stCondLst>
                                    <p:cond delay="0"/>
                                  </p:stCondLst>
                                  <p:childTnLst>
                                    <p:animEffect transition="out" filter="fade">
                                      <p:cBhvr>
                                        <p:cTn id="39" dur="250" tmFilter="0, 0; .2, .5; .8, .5; 1, 0"/>
                                        <p:tgtEl>
                                          <p:spTgt spid="28"/>
                                        </p:tgtEl>
                                      </p:cBhvr>
                                    </p:animEffect>
                                    <p:animScale>
                                      <p:cBhvr>
                                        <p:cTn id="40" dur="125" autoRev="1" fill="hold"/>
                                        <p:tgtEl>
                                          <p:spTgt spid="28"/>
                                        </p:tgtEl>
                                      </p:cBhvr>
                                      <p:by x="105000" y="105000"/>
                                    </p:animScale>
                                  </p:childTnLst>
                                </p:cTn>
                              </p:par>
                              <p:par>
                                <p:cTn id="41" presetID="16" presetClass="entr" presetSubtype="21" fill="hold" grpId="0" nodeType="withEffect">
                                  <p:stCondLst>
                                    <p:cond delay="250"/>
                                  </p:stCondLst>
                                  <p:childTnLst>
                                    <p:set>
                                      <p:cBhvr>
                                        <p:cTn id="42" dur="1" fill="hold">
                                          <p:stCondLst>
                                            <p:cond delay="0"/>
                                          </p:stCondLst>
                                        </p:cTn>
                                        <p:tgtEl>
                                          <p:spTgt spid="29"/>
                                        </p:tgtEl>
                                        <p:attrNameLst>
                                          <p:attrName>style.visibility</p:attrName>
                                        </p:attrNameLst>
                                      </p:cBhvr>
                                      <p:to>
                                        <p:strVal val="visible"/>
                                      </p:to>
                                    </p:set>
                                    <p:animEffect transition="in" filter="barn(inVertical)">
                                      <p:cBhvr>
                                        <p:cTn id="43" dur="500"/>
                                        <p:tgtEl>
                                          <p:spTgt spid="29"/>
                                        </p:tgtEl>
                                      </p:cBhvr>
                                    </p:animEffect>
                                  </p:childTnLst>
                                </p:cTn>
                              </p:par>
                            </p:childTnLst>
                          </p:cTn>
                        </p:par>
                        <p:par>
                          <p:cTn id="44" fill="hold">
                            <p:stCondLst>
                              <p:cond delay="4000"/>
                            </p:stCondLst>
                            <p:childTnLst>
                              <p:par>
                                <p:cTn id="45" presetID="9" presetClass="entr" presetSubtype="0"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dissolve">
                                      <p:cBhvr>
                                        <p:cTn id="47" dur="500"/>
                                        <p:tgtEl>
                                          <p:spTgt spid="22"/>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250"/>
                                        <p:tgtEl>
                                          <p:spTgt spid="30"/>
                                        </p:tgtEl>
                                      </p:cBhvr>
                                    </p:animEffect>
                                  </p:childTnLst>
                                </p:cTn>
                              </p:par>
                            </p:childTnLst>
                          </p:cTn>
                        </p:par>
                        <p:par>
                          <p:cTn id="52" fill="hold">
                            <p:stCondLst>
                              <p:cond delay="5000"/>
                            </p:stCondLst>
                            <p:childTnLst>
                              <p:par>
                                <p:cTn id="53" presetID="26" presetClass="emph" presetSubtype="0" repeatCount="2000" fill="hold" grpId="1" nodeType="afterEffect">
                                  <p:stCondLst>
                                    <p:cond delay="0"/>
                                  </p:stCondLst>
                                  <p:childTnLst>
                                    <p:animEffect transition="out" filter="fade">
                                      <p:cBhvr>
                                        <p:cTn id="54" dur="250" tmFilter="0, 0; .2, .5; .8, .5; 1, 0"/>
                                        <p:tgtEl>
                                          <p:spTgt spid="30"/>
                                        </p:tgtEl>
                                      </p:cBhvr>
                                    </p:animEffect>
                                    <p:animScale>
                                      <p:cBhvr>
                                        <p:cTn id="55" dur="125" autoRev="1" fill="hold"/>
                                        <p:tgtEl>
                                          <p:spTgt spid="30"/>
                                        </p:tgtEl>
                                      </p:cBhvr>
                                      <p:by x="105000" y="105000"/>
                                    </p:animScale>
                                  </p:childTnLst>
                                </p:cTn>
                              </p:par>
                              <p:par>
                                <p:cTn id="56" presetID="16" presetClass="entr" presetSubtype="21" fill="hold" grpId="0" nodeType="withEffect">
                                  <p:stCondLst>
                                    <p:cond delay="250"/>
                                  </p:stCondLst>
                                  <p:childTnLst>
                                    <p:set>
                                      <p:cBhvr>
                                        <p:cTn id="57" dur="1" fill="hold">
                                          <p:stCondLst>
                                            <p:cond delay="0"/>
                                          </p:stCondLst>
                                        </p:cTn>
                                        <p:tgtEl>
                                          <p:spTgt spid="31"/>
                                        </p:tgtEl>
                                        <p:attrNameLst>
                                          <p:attrName>style.visibility</p:attrName>
                                        </p:attrNameLst>
                                      </p:cBhvr>
                                      <p:to>
                                        <p:strVal val="visible"/>
                                      </p:to>
                                    </p:set>
                                    <p:animEffect transition="in" filter="barn(inVertical)">
                                      <p:cBhvr>
                                        <p:cTn id="58" dur="500"/>
                                        <p:tgtEl>
                                          <p:spTgt spid="31"/>
                                        </p:tgtEl>
                                      </p:cBhvr>
                                    </p:animEffect>
                                  </p:childTnLst>
                                </p:cTn>
                              </p:par>
                            </p:childTnLst>
                          </p:cTn>
                        </p:par>
                        <p:par>
                          <p:cTn id="59" fill="hold">
                            <p:stCondLst>
                              <p:cond delay="5500"/>
                            </p:stCondLst>
                            <p:childTnLst>
                              <p:par>
                                <p:cTn id="60" presetID="9" presetClass="entr" presetSubtype="0" fill="hold"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dissolve">
                                      <p:cBhvr>
                                        <p:cTn id="62" dur="500"/>
                                        <p:tgtEl>
                                          <p:spTgt spid="25"/>
                                        </p:tgtEl>
                                      </p:cBhvr>
                                    </p:animEffect>
                                  </p:childTnLst>
                                </p:cTn>
                              </p:par>
                            </p:childTnLst>
                          </p:cTn>
                        </p:par>
                        <p:par>
                          <p:cTn id="63" fill="hold">
                            <p:stCondLst>
                              <p:cond delay="6000"/>
                            </p:stCondLst>
                            <p:childTnLst>
                              <p:par>
                                <p:cTn id="64" presetID="10" presetClass="entr" presetSubtype="0"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250"/>
                                        <p:tgtEl>
                                          <p:spTgt spid="32"/>
                                        </p:tgtEl>
                                      </p:cBhvr>
                                    </p:animEffect>
                                  </p:childTnLst>
                                </p:cTn>
                              </p:par>
                            </p:childTnLst>
                          </p:cTn>
                        </p:par>
                        <p:par>
                          <p:cTn id="67" fill="hold">
                            <p:stCondLst>
                              <p:cond delay="6500"/>
                            </p:stCondLst>
                            <p:childTnLst>
                              <p:par>
                                <p:cTn id="68" presetID="26" presetClass="emph" presetSubtype="0" repeatCount="2000" fill="hold" grpId="1" nodeType="afterEffect">
                                  <p:stCondLst>
                                    <p:cond delay="0"/>
                                  </p:stCondLst>
                                  <p:childTnLst>
                                    <p:animEffect transition="out" filter="fade">
                                      <p:cBhvr>
                                        <p:cTn id="69" dur="250" tmFilter="0, 0; .2, .5; .8, .5; 1, 0"/>
                                        <p:tgtEl>
                                          <p:spTgt spid="32"/>
                                        </p:tgtEl>
                                      </p:cBhvr>
                                    </p:animEffect>
                                    <p:animScale>
                                      <p:cBhvr>
                                        <p:cTn id="70" dur="125" autoRev="1" fill="hold"/>
                                        <p:tgtEl>
                                          <p:spTgt spid="32"/>
                                        </p:tgtEl>
                                      </p:cBhvr>
                                      <p:by x="105000" y="105000"/>
                                    </p:animScale>
                                  </p:childTnLst>
                                </p:cTn>
                              </p:par>
                              <p:par>
                                <p:cTn id="71" presetID="16" presetClass="entr" presetSubtype="21" fill="hold" grpId="0" nodeType="withEffect">
                                  <p:stCondLst>
                                    <p:cond delay="250"/>
                                  </p:stCondLst>
                                  <p:childTnLst>
                                    <p:set>
                                      <p:cBhvr>
                                        <p:cTn id="72" dur="1" fill="hold">
                                          <p:stCondLst>
                                            <p:cond delay="0"/>
                                          </p:stCondLst>
                                        </p:cTn>
                                        <p:tgtEl>
                                          <p:spTgt spid="33"/>
                                        </p:tgtEl>
                                        <p:attrNameLst>
                                          <p:attrName>style.visibility</p:attrName>
                                        </p:attrNameLst>
                                      </p:cBhvr>
                                      <p:to>
                                        <p:strVal val="visible"/>
                                      </p:to>
                                    </p:set>
                                    <p:animEffect transition="in" filter="barn(inVertical)">
                                      <p:cBhvr>
                                        <p:cTn id="7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8" grpId="0" bldLvl="0" animBg="1"/>
      <p:bldP spid="8" grpId="1" bldLvl="0" animBg="1"/>
      <p:bldP spid="9" grpId="0"/>
      <p:bldP spid="28" grpId="0" bldLvl="0" animBg="1"/>
      <p:bldP spid="28" grpId="1" bldLvl="0" animBg="1"/>
      <p:bldP spid="29" grpId="0"/>
      <p:bldP spid="30" grpId="0" bldLvl="0" animBg="1"/>
      <p:bldP spid="30" grpId="1" bldLvl="0" animBg="1"/>
      <p:bldP spid="31" grpId="0"/>
      <p:bldP spid="32" grpId="0" bldLvl="0" animBg="1"/>
      <p:bldP spid="32" grpId="1" bldLvl="0" animBg="1"/>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3318677" y="1500868"/>
            <a:ext cx="1858881" cy="1862362"/>
            <a:chOff x="3318677" y="1551668"/>
            <a:chExt cx="1858881" cy="1862362"/>
          </a:xfrm>
        </p:grpSpPr>
        <p:sp>
          <p:nvSpPr>
            <p:cNvPr id="15" name="Oval 160"/>
            <p:cNvSpPr>
              <a:spLocks noChangeArrowheads="1"/>
            </p:cNvSpPr>
            <p:nvPr/>
          </p:nvSpPr>
          <p:spPr bwMode="auto">
            <a:xfrm>
              <a:off x="3318677" y="1551668"/>
              <a:ext cx="1858881" cy="1862362"/>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16" name="Oval 161"/>
            <p:cNvSpPr>
              <a:spLocks noChangeArrowheads="1"/>
            </p:cNvSpPr>
            <p:nvPr/>
          </p:nvSpPr>
          <p:spPr bwMode="auto">
            <a:xfrm>
              <a:off x="3482286" y="1704834"/>
              <a:ext cx="1549067" cy="1549067"/>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defRPr sz="2000" b="1">
                  <a:solidFill>
                    <a:schemeClr val="bg1"/>
                  </a:solidFill>
                  <a:latin typeface="Arial" panose="020B0604020202020204" pitchFamily="34" charset="0"/>
                  <a:ea typeface="黑体" panose="02010609060101010101" pitchFamily="49" charset="-122"/>
                </a:defRPr>
              </a:lvl1pPr>
              <a:lvl2pPr marL="742950" indent="-285750" eaLnBrk="0" hangingPunct="0">
                <a:defRPr sz="2000" b="1">
                  <a:solidFill>
                    <a:schemeClr val="bg1"/>
                  </a:solidFill>
                  <a:latin typeface="Arial" panose="020B0604020202020204" pitchFamily="34" charset="0"/>
                  <a:ea typeface="黑体" panose="02010609060101010101" pitchFamily="49" charset="-122"/>
                </a:defRPr>
              </a:lvl2pPr>
              <a:lvl3pPr marL="1143000" indent="-228600" eaLnBrk="0" hangingPunct="0">
                <a:defRPr sz="2000" b="1">
                  <a:solidFill>
                    <a:schemeClr val="bg1"/>
                  </a:solidFill>
                  <a:latin typeface="Arial" panose="020B0604020202020204" pitchFamily="34" charset="0"/>
                  <a:ea typeface="黑体" panose="02010609060101010101" pitchFamily="49" charset="-122"/>
                </a:defRPr>
              </a:lvl3pPr>
              <a:lvl4pPr marL="1600200" indent="-228600" eaLnBrk="0" hangingPunct="0">
                <a:defRPr sz="2000" b="1">
                  <a:solidFill>
                    <a:schemeClr val="bg1"/>
                  </a:solidFill>
                  <a:latin typeface="Arial" panose="020B0604020202020204" pitchFamily="34" charset="0"/>
                  <a:ea typeface="黑体" panose="02010609060101010101" pitchFamily="49" charset="-122"/>
                </a:defRPr>
              </a:lvl4pPr>
              <a:lvl5pPr marL="2057400" indent="-228600" eaLnBrk="0" hangingPunct="0">
                <a:defRPr sz="2000" b="1">
                  <a:solidFill>
                    <a:schemeClr val="bg1"/>
                  </a:solidFill>
                  <a:latin typeface="Arial" panose="020B0604020202020204" pitchFamily="34" charset="0"/>
                  <a:ea typeface="黑体" panose="02010609060101010101" pitchFamily="49" charset="-122"/>
                </a:defRPr>
              </a:lvl5pPr>
              <a:lvl6pPr marL="25146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6pPr>
              <a:lvl7pPr marL="29718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7pPr>
              <a:lvl8pPr marL="34290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8pPr>
              <a:lvl9pPr marL="38862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9pPr>
            </a:lstStyle>
            <a:p>
              <a:pPr eaLnBrk="1" hangingPunct="1"/>
              <a:endParaRPr lang="zh-CN" altLang="en-US">
                <a:ea typeface="方正品尚黑简体"/>
              </a:endParaRPr>
            </a:p>
          </p:txBody>
        </p:sp>
        <p:sp>
          <p:nvSpPr>
            <p:cNvPr id="17" name="Rectangle 47"/>
            <p:cNvSpPr>
              <a:spLocks noChangeArrowheads="1"/>
            </p:cNvSpPr>
            <p:nvPr/>
          </p:nvSpPr>
          <p:spPr bwMode="auto">
            <a:xfrm>
              <a:off x="3819766" y="1998478"/>
              <a:ext cx="831850" cy="899160"/>
            </a:xfrm>
            <a:prstGeom prst="rect">
              <a:avLst/>
            </a:prstGeom>
            <a:noFill/>
          </p:spPr>
          <p:txBody>
            <a:bodyPr wrap="none" lIns="68580" tIns="34290" rIns="68580" bIns="34290" rtlCol="0">
              <a:spAutoFit/>
            </a:bodyPr>
            <a:lstStyle/>
            <a:p>
              <a:pPr algn="ctr"/>
              <a:r>
                <a:rPr lang="en-US" altLang="zh-CN" sz="5400" dirty="0">
                  <a:ea typeface="方正品尚黑简体"/>
                  <a:cs typeface="Aharoni" panose="02010803020104030203" pitchFamily="2" charset="-79"/>
                </a:rPr>
                <a:t>03</a:t>
              </a:r>
              <a:endParaRPr lang="en-US" altLang="zh-CN" sz="5400" dirty="0">
                <a:ea typeface="方正品尚黑简体"/>
                <a:cs typeface="Aharoni" panose="02010803020104030203" pitchFamily="2" charset="-79"/>
              </a:endParaRPr>
            </a:p>
          </p:txBody>
        </p:sp>
      </p:grpSp>
      <p:grpSp>
        <p:nvGrpSpPr>
          <p:cNvPr id="26" name="组合 25"/>
          <p:cNvGrpSpPr/>
          <p:nvPr/>
        </p:nvGrpSpPr>
        <p:grpSpPr bwMode="auto">
          <a:xfrm>
            <a:off x="-42866" y="1817960"/>
            <a:ext cx="3525421" cy="1323439"/>
            <a:chOff x="958536" y="1213238"/>
            <a:chExt cx="4160091" cy="1561369"/>
          </a:xfrm>
        </p:grpSpPr>
        <p:grpSp>
          <p:nvGrpSpPr>
            <p:cNvPr id="27" name="组合 39"/>
            <p:cNvGrpSpPr/>
            <p:nvPr/>
          </p:nvGrpSpPr>
          <p:grpSpPr bwMode="auto">
            <a:xfrm>
              <a:off x="1010872" y="1422650"/>
              <a:ext cx="4107755" cy="1167758"/>
              <a:chOff x="1068022" y="1422650"/>
              <a:chExt cx="4107755" cy="1167758"/>
            </a:xfrm>
          </p:grpSpPr>
          <p:sp>
            <p:nvSpPr>
              <p:cNvPr id="29" name="矩形 28"/>
              <p:cNvSpPr/>
              <p:nvPr/>
            </p:nvSpPr>
            <p:spPr>
              <a:xfrm>
                <a:off x="1068022" y="1493517"/>
                <a:ext cx="1022315" cy="1006086"/>
              </a:xfrm>
              <a:prstGeom prst="rect">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30" name="矩形 29"/>
              <p:cNvSpPr/>
              <p:nvPr/>
            </p:nvSpPr>
            <p:spPr>
              <a:xfrm>
                <a:off x="2012910" y="1422650"/>
                <a:ext cx="3162867" cy="543142"/>
              </a:xfrm>
              <a:prstGeom prst="rect">
                <a:avLst/>
              </a:prstGeom>
            </p:spPr>
            <p:txBody>
              <a:bodyPr wrap="square">
                <a:spAutoFit/>
              </a:bodyPr>
              <a:lstStyle/>
              <a:p>
                <a:r>
                  <a:rPr lang="zh-CN" altLang="en-US" sz="2400" dirty="0">
                    <a:latin typeface="微软雅黑" panose="020B0503020204020204" pitchFamily="34" charset="-122"/>
                    <a:ea typeface="微软雅黑" panose="020B0503020204020204" pitchFamily="34" charset="-122"/>
                  </a:rPr>
                  <a:t>研究目标与内容</a:t>
                </a:r>
                <a:endParaRPr lang="zh-CN" altLang="en-US" sz="2400" dirty="0">
                  <a:latin typeface="微软雅黑" panose="020B0503020204020204" pitchFamily="34" charset="-122"/>
                  <a:ea typeface="微软雅黑" panose="020B0503020204020204" pitchFamily="34" charset="-122"/>
                </a:endParaRPr>
              </a:p>
            </p:txBody>
          </p:sp>
          <p:sp>
            <p:nvSpPr>
              <p:cNvPr id="31" name="TextBox 5"/>
              <p:cNvSpPr txBox="1">
                <a:spLocks noChangeArrowheads="1"/>
              </p:cNvSpPr>
              <p:nvPr/>
            </p:nvSpPr>
            <p:spPr bwMode="auto">
              <a:xfrm>
                <a:off x="2044907" y="2027588"/>
                <a:ext cx="1587419" cy="562820"/>
              </a:xfrm>
              <a:prstGeom prst="rect">
                <a:avLst/>
              </a:prstGeom>
              <a:noFill/>
              <a:ln w="9525">
                <a:noFill/>
                <a:miter lim="800000"/>
              </a:ln>
            </p:spPr>
            <p:txBody>
              <a:bodyPr wrap="none">
                <a:spAutoFit/>
              </a:bodyPr>
              <a:lstStyle/>
              <a:p>
                <a:r>
                  <a:rPr lang="en-US" altLang="zh-CN" sz="2500" b="1" dirty="0" err="1">
                    <a:solidFill>
                      <a:schemeClr val="tx1">
                        <a:lumMod val="85000"/>
                        <a:lumOff val="15000"/>
                      </a:schemeClr>
                    </a:solidFill>
                    <a:latin typeface="方正品尚黑简体"/>
                    <a:ea typeface="方正品尚黑简体"/>
                    <a:cs typeface="Arial Unicode MS" panose="020B0604020202020204" pitchFamily="34" charset="-122"/>
                  </a:rPr>
                  <a:t>esearch</a:t>
                </a:r>
                <a:endParaRPr lang="zh-CN" altLang="en-US" sz="2500" b="1" dirty="0">
                  <a:solidFill>
                    <a:schemeClr val="tx1">
                      <a:lumMod val="85000"/>
                      <a:lumOff val="15000"/>
                    </a:schemeClr>
                  </a:solidFill>
                  <a:latin typeface="方正品尚黑简体"/>
                  <a:ea typeface="方正品尚黑简体"/>
                  <a:cs typeface="Arial Unicode MS" panose="020B0604020202020204" pitchFamily="34" charset="-122"/>
                </a:endParaRPr>
              </a:p>
            </p:txBody>
          </p:sp>
        </p:grpSp>
        <p:sp>
          <p:nvSpPr>
            <p:cNvPr id="28" name="矩形 27"/>
            <p:cNvSpPr/>
            <p:nvPr/>
          </p:nvSpPr>
          <p:spPr>
            <a:xfrm>
              <a:off x="958536" y="1213238"/>
              <a:ext cx="1012741" cy="1561369"/>
            </a:xfrm>
            <a:prstGeom prst="rect">
              <a:avLst/>
            </a:prstGeom>
          </p:spPr>
          <p:txBody>
            <a:bodyPr wrap="square">
              <a:spAutoFit/>
            </a:bodyPr>
            <a:lstStyle/>
            <a:p>
              <a:pPr algn="ctr" fontAlgn="auto">
                <a:spcBef>
                  <a:spcPts val="0"/>
                </a:spcBef>
                <a:spcAft>
                  <a:spcPts val="0"/>
                </a:spcAft>
                <a:defRPr/>
              </a:pPr>
              <a:r>
                <a:rPr lang="en-US" altLang="zh-CN" sz="8000" dirty="0">
                  <a:solidFill>
                    <a:schemeClr val="bg1"/>
                  </a:solidFill>
                  <a:latin typeface="方正品尚黑简体"/>
                  <a:ea typeface="方正品尚黑简体"/>
                  <a:cs typeface="Arial Unicode MS" panose="020B0604020202020204" pitchFamily="34" charset="-122"/>
                </a:rPr>
                <a:t>R</a:t>
              </a:r>
              <a:endParaRPr lang="zh-CN" altLang="en-US" sz="8000" dirty="0">
                <a:solidFill>
                  <a:schemeClr val="bg1"/>
                </a:solidFill>
                <a:latin typeface="方正品尚黑简体"/>
                <a:ea typeface="方正品尚黑简体"/>
                <a:cs typeface="Arial Unicode MS" panose="020B0604020202020204" pitchFamily="34" charset="-122"/>
              </a:endParaRPr>
            </a:p>
          </p:txBody>
        </p:sp>
      </p:grpSp>
      <p:sp>
        <p:nvSpPr>
          <p:cNvPr id="25" name="Freeform 5"/>
          <p:cNvSpPr>
            <a:spLocks noEditPoints="1"/>
          </p:cNvSpPr>
          <p:nvPr/>
        </p:nvSpPr>
        <p:spPr bwMode="auto">
          <a:xfrm>
            <a:off x="5364088" y="1884316"/>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a:latin typeface="Arial" panose="020B0604020202020204" pitchFamily="34" charset="0"/>
              <a:ea typeface="宋体" panose="02010600030101010101" pitchFamily="2" charset="-122"/>
            </a:endParaRPr>
          </a:p>
        </p:txBody>
      </p:sp>
      <p:sp>
        <p:nvSpPr>
          <p:cNvPr id="43" name="矩形 42"/>
          <p:cNvSpPr/>
          <p:nvPr/>
        </p:nvSpPr>
        <p:spPr>
          <a:xfrm>
            <a:off x="5915829" y="1851670"/>
            <a:ext cx="1198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研究</a:t>
            </a:r>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目标</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4" name="Freeform 5"/>
          <p:cNvSpPr>
            <a:spLocks noEditPoints="1"/>
          </p:cNvSpPr>
          <p:nvPr/>
        </p:nvSpPr>
        <p:spPr bwMode="auto">
          <a:xfrm>
            <a:off x="5364088" y="2676453"/>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a:latin typeface="Arial" panose="020B0604020202020204" pitchFamily="34" charset="0"/>
              <a:ea typeface="宋体" panose="02010600030101010101" pitchFamily="2" charset="-122"/>
            </a:endParaRPr>
          </a:p>
        </p:txBody>
      </p:sp>
      <p:sp>
        <p:nvSpPr>
          <p:cNvPr id="45" name="矩形 44"/>
          <p:cNvSpPr/>
          <p:nvPr/>
        </p:nvSpPr>
        <p:spPr>
          <a:xfrm>
            <a:off x="5915829" y="2643807"/>
            <a:ext cx="1198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研究内容</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
                                        <p:tgtEl>
                                          <p:spTgt spid="26"/>
                                        </p:tgtEl>
                                        <p:attrNameLst>
                                          <p:attrName>ppt_x</p:attrName>
                                        </p:attrNameLst>
                                      </p:cBhvr>
                                      <p:tavLst>
                                        <p:tav tm="0">
                                          <p:val>
                                            <p:strVal val="#ppt_x+#ppt_w*1.125000"/>
                                          </p:val>
                                        </p:tav>
                                        <p:tav tm="100000">
                                          <p:val>
                                            <p:strVal val="#ppt_x"/>
                                          </p:val>
                                        </p:tav>
                                      </p:tavLst>
                                    </p:anim>
                                    <p:animEffect transition="in" filter="wipe(left)">
                                      <p:cBhvr>
                                        <p:cTn id="8" dur="300"/>
                                        <p:tgtEl>
                                          <p:spTgt spid="26"/>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6" presetClass="emph" presetSubtype="0" repeatCount="2000" autoRev="1" fill="hold" nodeType="afterEffect">
                                  <p:stCondLst>
                                    <p:cond delay="0"/>
                                  </p:stCondLst>
                                  <p:childTnLst>
                                    <p:animScale>
                                      <p:cBhvr>
                                        <p:cTn id="17" dur="200" fill="hold"/>
                                        <p:tgtEl>
                                          <p:spTgt spid="32"/>
                                        </p:tgtEl>
                                      </p:cBhvr>
                                      <p:by x="110000" y="110000"/>
                                    </p:animScale>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500"/>
                                        <p:tgtEl>
                                          <p:spTgt spid="25"/>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500"/>
                                        <p:tgtEl>
                                          <p:spTgt spid="43"/>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wipe(left)">
                                      <p:cBhvr>
                                        <p:cTn id="3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43" grpId="0"/>
      <p:bldP spid="44" grpId="0" bldLvl="0" animBg="1"/>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0"/>
            <a:ext cx="2771798" cy="390525"/>
            <a:chOff x="2" y="0"/>
            <a:chExt cx="2771798" cy="390525"/>
          </a:xfrm>
        </p:grpSpPr>
        <p:sp>
          <p:nvSpPr>
            <p:cNvPr id="3"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4" name="矩形 3"/>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研究目标</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5211482" y="636586"/>
            <a:ext cx="348854" cy="400050"/>
            <a:chOff x="5211482" y="630575"/>
            <a:chExt cx="348854" cy="400050"/>
          </a:xfrm>
        </p:grpSpPr>
        <p:sp>
          <p:nvSpPr>
            <p:cNvPr id="6" name="Freeform 74"/>
            <p:cNvSpPr/>
            <p:nvPr/>
          </p:nvSpPr>
          <p:spPr bwMode="auto">
            <a:xfrm>
              <a:off x="5211482" y="630575"/>
              <a:ext cx="348854" cy="400050"/>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solidFill>
              <a:schemeClr val="bg1">
                <a:lumMod val="75000"/>
              </a:schemeClr>
            </a:solidFill>
            <a:ln>
              <a:noFill/>
            </a:ln>
          </p:spPr>
          <p:txBody>
            <a:bodyPr vert="horz" wrap="square" lIns="68580" tIns="34290" rIns="68580" bIns="34290" numCol="1" anchor="t" anchorCtr="0" compatLnSpc="1"/>
            <a:lstStyle/>
            <a:p>
              <a:endParaRPr lang="zh-CN" altLang="en-US"/>
            </a:p>
          </p:txBody>
        </p:sp>
        <p:grpSp>
          <p:nvGrpSpPr>
            <p:cNvPr id="7" name="组合 6"/>
            <p:cNvGrpSpPr/>
            <p:nvPr/>
          </p:nvGrpSpPr>
          <p:grpSpPr>
            <a:xfrm>
              <a:off x="5275776" y="721063"/>
              <a:ext cx="217885" cy="194072"/>
              <a:chOff x="10034270" y="674688"/>
              <a:chExt cx="290513" cy="258763"/>
            </a:xfrm>
          </p:grpSpPr>
          <p:sp>
            <p:nvSpPr>
              <p:cNvPr id="8" name="Freeform 75"/>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76"/>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0" name="组合 9"/>
          <p:cNvGrpSpPr/>
          <p:nvPr/>
        </p:nvGrpSpPr>
        <p:grpSpPr>
          <a:xfrm>
            <a:off x="6316116" y="3372053"/>
            <a:ext cx="350044" cy="400050"/>
            <a:chOff x="6316116" y="3366042"/>
            <a:chExt cx="350044" cy="400050"/>
          </a:xfrm>
        </p:grpSpPr>
        <p:sp>
          <p:nvSpPr>
            <p:cNvPr id="11" name="Freeform 77"/>
            <p:cNvSpPr/>
            <p:nvPr/>
          </p:nvSpPr>
          <p:spPr bwMode="auto">
            <a:xfrm>
              <a:off x="6316116" y="3366042"/>
              <a:ext cx="350044" cy="400050"/>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solidFill>
              <a:schemeClr val="tx2">
                <a:lumMod val="75000"/>
              </a:schemeClr>
            </a:solidFill>
            <a:ln>
              <a:noFill/>
            </a:ln>
          </p:spPr>
          <p:txBody>
            <a:bodyPr vert="horz" wrap="square" lIns="68580" tIns="34290" rIns="68580" bIns="34290" numCol="1" anchor="t" anchorCtr="0" compatLnSpc="1"/>
            <a:lstStyle/>
            <a:p>
              <a:endParaRPr lang="zh-CN" altLang="en-US"/>
            </a:p>
          </p:txBody>
        </p:sp>
        <p:grpSp>
          <p:nvGrpSpPr>
            <p:cNvPr id="12" name="组合 11"/>
            <p:cNvGrpSpPr/>
            <p:nvPr/>
          </p:nvGrpSpPr>
          <p:grpSpPr>
            <a:xfrm>
              <a:off x="6367313" y="3461292"/>
              <a:ext cx="236934" cy="247650"/>
              <a:chOff x="9734233" y="5894388"/>
              <a:chExt cx="315912" cy="330200"/>
            </a:xfrm>
          </p:grpSpPr>
          <p:sp>
            <p:nvSpPr>
              <p:cNvPr id="13" name="Freeform 78"/>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79"/>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80"/>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6" name="组合 15"/>
          <p:cNvGrpSpPr/>
          <p:nvPr/>
        </p:nvGrpSpPr>
        <p:grpSpPr>
          <a:xfrm>
            <a:off x="2637780" y="2102722"/>
            <a:ext cx="350044" cy="400050"/>
            <a:chOff x="2637780" y="2096711"/>
            <a:chExt cx="350044" cy="400050"/>
          </a:xfrm>
        </p:grpSpPr>
        <p:sp>
          <p:nvSpPr>
            <p:cNvPr id="17" name="Freeform 81"/>
            <p:cNvSpPr/>
            <p:nvPr/>
          </p:nvSpPr>
          <p:spPr bwMode="auto">
            <a:xfrm>
              <a:off x="2637780" y="2096711"/>
              <a:ext cx="350044" cy="400050"/>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solidFill>
              <a:schemeClr val="tx2">
                <a:lumMod val="75000"/>
              </a:schemeClr>
            </a:solidFill>
            <a:ln>
              <a:noFill/>
            </a:ln>
          </p:spPr>
          <p:txBody>
            <a:bodyPr vert="horz" wrap="square" lIns="68580" tIns="34290" rIns="68580" bIns="34290" numCol="1" anchor="t" anchorCtr="0" compatLnSpc="1"/>
            <a:lstStyle/>
            <a:p>
              <a:endParaRPr lang="zh-CN" altLang="en-US"/>
            </a:p>
          </p:txBody>
        </p:sp>
        <p:grpSp>
          <p:nvGrpSpPr>
            <p:cNvPr id="18" name="组合 17"/>
            <p:cNvGrpSpPr/>
            <p:nvPr/>
          </p:nvGrpSpPr>
          <p:grpSpPr>
            <a:xfrm>
              <a:off x="2705645" y="2228870"/>
              <a:ext cx="214313" cy="132160"/>
              <a:chOff x="6213158" y="2928938"/>
              <a:chExt cx="285750" cy="176213"/>
            </a:xfrm>
          </p:grpSpPr>
          <p:sp>
            <p:nvSpPr>
              <p:cNvPr id="19" name="Freeform 82"/>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83"/>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solidFill>
                <a:srgbClr val="F0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21" name="文本框 58"/>
          <p:cNvSpPr txBox="1"/>
          <p:nvPr/>
        </p:nvSpPr>
        <p:spPr>
          <a:xfrm>
            <a:off x="226695" y="2113280"/>
            <a:ext cx="2290445" cy="1251585"/>
          </a:xfrm>
          <a:prstGeom prst="rect">
            <a:avLst/>
          </a:prstGeom>
          <a:noFill/>
        </p:spPr>
        <p:txBody>
          <a:bodyPr wrap="square" lIns="68580" tIns="34290" rIns="68580" bIns="34290" rtlCol="0">
            <a:spAutoFit/>
          </a:bodyPr>
          <a:lstStyle/>
          <a:p>
            <a:pPr algn="just">
              <a:lnSpc>
                <a:spcPct val="110000"/>
              </a:lnSpc>
              <a:spcAft>
                <a:spcPts val="600"/>
              </a:spcAft>
            </a:pPr>
            <a:r>
              <a:rPr lang="zh-CN" altLang="en-US" sz="1400" dirty="0">
                <a:latin typeface="微软雅黑" panose="020B0503020204020204" pitchFamily="34" charset="-122"/>
                <a:ea typeface="微软雅黑" panose="020B0503020204020204" pitchFamily="34" charset="-122"/>
              </a:rPr>
              <a:t>分析并总结基于生活教育理念小学信息科技课程中跨学科主题学习活动的有效教学策略和方法，以及利用数字化工具和资源增强学习体验。</a:t>
            </a:r>
            <a:endParaRPr lang="zh-CN" altLang="en-US" sz="1400" dirty="0">
              <a:latin typeface="微软雅黑" panose="020B0503020204020204" pitchFamily="34" charset="-122"/>
              <a:ea typeface="微软雅黑" panose="020B0503020204020204" pitchFamily="34" charset="-122"/>
            </a:endParaRPr>
          </a:p>
        </p:txBody>
      </p:sp>
      <p:grpSp>
        <p:nvGrpSpPr>
          <p:cNvPr id="22" name="组合 21"/>
          <p:cNvGrpSpPr/>
          <p:nvPr/>
        </p:nvGrpSpPr>
        <p:grpSpPr>
          <a:xfrm>
            <a:off x="4521135" y="2213940"/>
            <a:ext cx="1651380" cy="1915601"/>
            <a:chOff x="4521135" y="2207929"/>
            <a:chExt cx="1651380" cy="1915601"/>
          </a:xfrm>
        </p:grpSpPr>
        <p:sp>
          <p:nvSpPr>
            <p:cNvPr id="23" name="六边形 22"/>
            <p:cNvSpPr/>
            <p:nvPr/>
          </p:nvSpPr>
          <p:spPr>
            <a:xfrm rot="16200000">
              <a:off x="4389024" y="2340040"/>
              <a:ext cx="1915601" cy="1651380"/>
            </a:xfrm>
            <a:prstGeom prst="hexagon">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4" name="任意多边形 23"/>
            <p:cNvSpPr>
              <a:spLocks noChangeAspect="1"/>
            </p:cNvSpPr>
            <p:nvPr/>
          </p:nvSpPr>
          <p:spPr>
            <a:xfrm rot="16200000">
              <a:off x="5140075" y="1588992"/>
              <a:ext cx="413502" cy="1651378"/>
            </a:xfrm>
            <a:custGeom>
              <a:avLst/>
              <a:gdLst>
                <a:gd name="connsiteX0" fmla="*/ 623528 w 623528"/>
                <a:gd name="connsiteY0" fmla="*/ 1245074 h 2490148"/>
                <a:gd name="connsiteX1" fmla="*/ 991 w 623528"/>
                <a:gd name="connsiteY1" fmla="*/ 2490148 h 2490148"/>
                <a:gd name="connsiteX2" fmla="*/ 0 w 623528"/>
                <a:gd name="connsiteY2" fmla="*/ 2490148 h 2490148"/>
                <a:gd name="connsiteX3" fmla="*/ 0 w 623528"/>
                <a:gd name="connsiteY3" fmla="*/ 0 h 2490148"/>
                <a:gd name="connsiteX4" fmla="*/ 991 w 623528"/>
                <a:gd name="connsiteY4" fmla="*/ 0 h 249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28" h="2490148">
                  <a:moveTo>
                    <a:pt x="623528" y="1245074"/>
                  </a:moveTo>
                  <a:lnTo>
                    <a:pt x="991" y="2490148"/>
                  </a:lnTo>
                  <a:lnTo>
                    <a:pt x="0" y="2490148"/>
                  </a:lnTo>
                  <a:lnTo>
                    <a:pt x="0" y="0"/>
                  </a:lnTo>
                  <a:lnTo>
                    <a:pt x="991" y="0"/>
                  </a:lnTo>
                  <a:close/>
                </a:path>
              </a:pathLst>
            </a:custGeom>
            <a:solidFill>
              <a:srgbClr val="0D0D0D">
                <a:alpha val="20000"/>
              </a:srgbClr>
            </a:solidFill>
            <a:ln>
              <a:noFill/>
            </a:ln>
          </p:spPr>
          <p:txBody>
            <a:bodyPr vert="horz" wrap="square" lIns="68580" tIns="34290" rIns="68580" bIns="34290" numCol="1" anchor="t" anchorCtr="0" compatLnSpc="1">
              <a:noAutofit/>
            </a:bodyPr>
            <a:lstStyle/>
            <a:p>
              <a:endParaRPr lang="zh-CN" altLang="en-US">
                <a:solidFill>
                  <a:schemeClr val="tx1"/>
                </a:solidFill>
              </a:endParaRPr>
            </a:p>
          </p:txBody>
        </p:sp>
      </p:grpSp>
      <p:grpSp>
        <p:nvGrpSpPr>
          <p:cNvPr id="25" name="组合 24"/>
          <p:cNvGrpSpPr/>
          <p:nvPr/>
        </p:nvGrpSpPr>
        <p:grpSpPr>
          <a:xfrm>
            <a:off x="2869452" y="2213940"/>
            <a:ext cx="1651684" cy="1915601"/>
            <a:chOff x="2869452" y="2207929"/>
            <a:chExt cx="1651684" cy="1915601"/>
          </a:xfrm>
        </p:grpSpPr>
        <p:sp>
          <p:nvSpPr>
            <p:cNvPr id="26" name="六边形 25"/>
            <p:cNvSpPr/>
            <p:nvPr/>
          </p:nvSpPr>
          <p:spPr>
            <a:xfrm rot="16200000">
              <a:off x="2737645" y="2340040"/>
              <a:ext cx="1915601" cy="1651380"/>
            </a:xfrm>
            <a:prstGeom prst="hexagon">
              <a:avLst/>
            </a:prstGeom>
            <a:solidFill>
              <a:schemeClr val="tx2">
                <a:lumMod val="75000"/>
              </a:schemeClr>
            </a:solidFill>
            <a:ln>
              <a:noFill/>
            </a:ln>
          </p:spPr>
          <p:txBody>
            <a:bodyPr vert="horz" wrap="square" lIns="68580" tIns="34290" rIns="68580" bIns="34290" numCol="1" anchor="t" anchorCtr="0" compatLnSpc="1"/>
            <a:lstStyle/>
            <a:p>
              <a:endParaRPr lang="zh-CN" altLang="en-US"/>
            </a:p>
          </p:txBody>
        </p:sp>
        <p:sp>
          <p:nvSpPr>
            <p:cNvPr id="27" name="任意多边形 26"/>
            <p:cNvSpPr/>
            <p:nvPr/>
          </p:nvSpPr>
          <p:spPr>
            <a:xfrm rot="16200000">
              <a:off x="3488390" y="1588992"/>
              <a:ext cx="413502" cy="1651378"/>
            </a:xfrm>
            <a:custGeom>
              <a:avLst/>
              <a:gdLst>
                <a:gd name="connsiteX0" fmla="*/ 623528 w 623528"/>
                <a:gd name="connsiteY0" fmla="*/ 1245074 h 2490148"/>
                <a:gd name="connsiteX1" fmla="*/ 991 w 623528"/>
                <a:gd name="connsiteY1" fmla="*/ 2490148 h 2490148"/>
                <a:gd name="connsiteX2" fmla="*/ 0 w 623528"/>
                <a:gd name="connsiteY2" fmla="*/ 2490148 h 2490148"/>
                <a:gd name="connsiteX3" fmla="*/ 0 w 623528"/>
                <a:gd name="connsiteY3" fmla="*/ 0 h 2490148"/>
                <a:gd name="connsiteX4" fmla="*/ 991 w 623528"/>
                <a:gd name="connsiteY4" fmla="*/ 0 h 249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28" h="2490148">
                  <a:moveTo>
                    <a:pt x="623528" y="1245074"/>
                  </a:moveTo>
                  <a:lnTo>
                    <a:pt x="991" y="2490148"/>
                  </a:lnTo>
                  <a:lnTo>
                    <a:pt x="0" y="2490148"/>
                  </a:lnTo>
                  <a:lnTo>
                    <a:pt x="0" y="0"/>
                  </a:lnTo>
                  <a:lnTo>
                    <a:pt x="991" y="0"/>
                  </a:lnTo>
                  <a:close/>
                </a:path>
              </a:pathLst>
            </a:custGeom>
            <a:solidFill>
              <a:srgbClr val="0D0D0D">
                <a:alpha val="20000"/>
              </a:srgbClr>
            </a:solidFill>
            <a:ln>
              <a:noFill/>
            </a:ln>
          </p:spPr>
          <p:txBody>
            <a:bodyPr vert="horz" wrap="square" lIns="68580" tIns="34290" rIns="68580" bIns="34290" numCol="1" anchor="t" anchorCtr="0" compatLnSpc="1">
              <a:noAutofit/>
            </a:bodyPr>
            <a:lstStyle/>
            <a:p>
              <a:endParaRPr lang="zh-CN" altLang="en-US">
                <a:solidFill>
                  <a:schemeClr val="tx1"/>
                </a:solidFill>
              </a:endParaRPr>
            </a:p>
          </p:txBody>
        </p:sp>
      </p:grpSp>
      <p:grpSp>
        <p:nvGrpSpPr>
          <p:cNvPr id="28" name="组合 27"/>
          <p:cNvGrpSpPr/>
          <p:nvPr/>
        </p:nvGrpSpPr>
        <p:grpSpPr>
          <a:xfrm>
            <a:off x="3695446" y="716022"/>
            <a:ext cx="1651380" cy="1915601"/>
            <a:chOff x="3695446" y="710011"/>
            <a:chExt cx="1651380" cy="1915601"/>
          </a:xfrm>
        </p:grpSpPr>
        <p:sp>
          <p:nvSpPr>
            <p:cNvPr id="29" name="六边形 28"/>
            <p:cNvSpPr/>
            <p:nvPr/>
          </p:nvSpPr>
          <p:spPr>
            <a:xfrm rot="16200000">
              <a:off x="3563335" y="842122"/>
              <a:ext cx="1915601" cy="1651380"/>
            </a:xfrm>
            <a:prstGeom prst="hexagon">
              <a:avLst/>
            </a:prstGeom>
            <a:solidFill>
              <a:schemeClr val="bg1">
                <a:lumMod val="75000"/>
              </a:schemeClr>
            </a:solidFill>
            <a:ln>
              <a:noFill/>
            </a:ln>
          </p:spPr>
          <p:txBody>
            <a:bodyPr vert="horz" wrap="square" lIns="68580" tIns="34290" rIns="68580" bIns="34290" numCol="1" anchor="t" anchorCtr="0" compatLnSpc="1"/>
            <a:lstStyle/>
            <a:p>
              <a:endParaRPr lang="zh-CN" altLang="en-US">
                <a:solidFill>
                  <a:schemeClr val="tx1"/>
                </a:solidFill>
              </a:endParaRPr>
            </a:p>
          </p:txBody>
        </p:sp>
        <p:sp>
          <p:nvSpPr>
            <p:cNvPr id="30" name="任意多边形 29"/>
            <p:cNvSpPr>
              <a:spLocks noChangeAspect="1"/>
            </p:cNvSpPr>
            <p:nvPr/>
          </p:nvSpPr>
          <p:spPr>
            <a:xfrm rot="5400000" flipV="1">
              <a:off x="4314385" y="1593172"/>
              <a:ext cx="413502" cy="1651378"/>
            </a:xfrm>
            <a:custGeom>
              <a:avLst/>
              <a:gdLst>
                <a:gd name="connsiteX0" fmla="*/ 623528 w 623528"/>
                <a:gd name="connsiteY0" fmla="*/ 1245074 h 2490148"/>
                <a:gd name="connsiteX1" fmla="*/ 991 w 623528"/>
                <a:gd name="connsiteY1" fmla="*/ 2490148 h 2490148"/>
                <a:gd name="connsiteX2" fmla="*/ 0 w 623528"/>
                <a:gd name="connsiteY2" fmla="*/ 2490148 h 2490148"/>
                <a:gd name="connsiteX3" fmla="*/ 0 w 623528"/>
                <a:gd name="connsiteY3" fmla="*/ 0 h 2490148"/>
                <a:gd name="connsiteX4" fmla="*/ 991 w 623528"/>
                <a:gd name="connsiteY4" fmla="*/ 0 h 249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528" h="2490148">
                  <a:moveTo>
                    <a:pt x="623528" y="1245074"/>
                  </a:moveTo>
                  <a:lnTo>
                    <a:pt x="991" y="2490148"/>
                  </a:lnTo>
                  <a:lnTo>
                    <a:pt x="0" y="2490148"/>
                  </a:lnTo>
                  <a:lnTo>
                    <a:pt x="0" y="0"/>
                  </a:lnTo>
                  <a:lnTo>
                    <a:pt x="991" y="0"/>
                  </a:lnTo>
                  <a:close/>
                </a:path>
              </a:pathLst>
            </a:custGeom>
            <a:solidFill>
              <a:srgbClr val="0D0D0D">
                <a:alpha val="20000"/>
              </a:srgbClr>
            </a:solidFill>
            <a:ln>
              <a:noFill/>
            </a:ln>
          </p:spPr>
          <p:txBody>
            <a:bodyPr vert="horz" wrap="square" lIns="68580" tIns="34290" rIns="68580" bIns="34290" numCol="1" anchor="t" anchorCtr="0" compatLnSpc="1">
              <a:noAutofit/>
            </a:bodyPr>
            <a:lstStyle/>
            <a:p>
              <a:endParaRPr lang="zh-CN" altLang="en-US">
                <a:solidFill>
                  <a:schemeClr val="tx1"/>
                </a:solidFill>
              </a:endParaRPr>
            </a:p>
          </p:txBody>
        </p:sp>
      </p:grpSp>
      <p:sp>
        <p:nvSpPr>
          <p:cNvPr id="32" name="文本框 62"/>
          <p:cNvSpPr txBox="1"/>
          <p:nvPr/>
        </p:nvSpPr>
        <p:spPr>
          <a:xfrm>
            <a:off x="4211955" y="1240790"/>
            <a:ext cx="642620" cy="675640"/>
          </a:xfrm>
          <a:prstGeom prst="rect">
            <a:avLst/>
          </a:prstGeom>
          <a:noFill/>
        </p:spPr>
        <p:txBody>
          <a:bodyPr wrap="none" lIns="68580" tIns="34290" rIns="68580" bIns="34290" rtlCol="0">
            <a:noAutofit/>
          </a:bodyPr>
          <a:lstStyle/>
          <a:p>
            <a:r>
              <a:rPr lang="en-US" altLang="zh-CN" sz="4000" b="1" dirty="0">
                <a:solidFill>
                  <a:schemeClr val="bg1"/>
                </a:solidFill>
              </a:rPr>
              <a:t>01</a:t>
            </a:r>
            <a:endParaRPr lang="en-US" altLang="zh-CN" sz="4000" b="1" dirty="0">
              <a:solidFill>
                <a:schemeClr val="bg1"/>
              </a:solidFill>
            </a:endParaRPr>
          </a:p>
        </p:txBody>
      </p:sp>
      <p:sp>
        <p:nvSpPr>
          <p:cNvPr id="35" name="文本框 75"/>
          <p:cNvSpPr txBox="1"/>
          <p:nvPr/>
        </p:nvSpPr>
        <p:spPr>
          <a:xfrm>
            <a:off x="3420110" y="2970530"/>
            <a:ext cx="651510" cy="683895"/>
          </a:xfrm>
          <a:prstGeom prst="rect">
            <a:avLst/>
          </a:prstGeom>
          <a:noFill/>
        </p:spPr>
        <p:txBody>
          <a:bodyPr wrap="none" lIns="68580" tIns="34290" rIns="68580" bIns="34290" rtlCol="0">
            <a:spAutoFit/>
          </a:bodyPr>
          <a:lstStyle/>
          <a:p>
            <a:r>
              <a:rPr lang="en-US" altLang="zh-CN" sz="4000" b="1" dirty="0">
                <a:solidFill>
                  <a:schemeClr val="bg1"/>
                </a:solidFill>
              </a:rPr>
              <a:t>02</a:t>
            </a:r>
            <a:endParaRPr lang="en-US" altLang="zh-CN" sz="4000" b="1" dirty="0">
              <a:solidFill>
                <a:schemeClr val="bg1"/>
              </a:solidFill>
            </a:endParaRPr>
          </a:p>
        </p:txBody>
      </p:sp>
      <p:sp>
        <p:nvSpPr>
          <p:cNvPr id="38" name="文本框 71"/>
          <p:cNvSpPr txBox="1"/>
          <p:nvPr/>
        </p:nvSpPr>
        <p:spPr>
          <a:xfrm>
            <a:off x="5143500" y="2970530"/>
            <a:ext cx="651510" cy="683895"/>
          </a:xfrm>
          <a:prstGeom prst="rect">
            <a:avLst/>
          </a:prstGeom>
          <a:noFill/>
        </p:spPr>
        <p:txBody>
          <a:bodyPr wrap="none" lIns="68580" tIns="34290" rIns="68580" bIns="34290" rtlCol="0">
            <a:spAutoFit/>
          </a:bodyPr>
          <a:lstStyle/>
          <a:p>
            <a:r>
              <a:rPr lang="en-US" altLang="zh-CN" sz="4000" b="1" dirty="0">
                <a:solidFill>
                  <a:schemeClr val="bg1"/>
                </a:solidFill>
              </a:rPr>
              <a:t>03</a:t>
            </a:r>
            <a:endParaRPr lang="en-US" altLang="zh-CN" sz="4000" b="1" dirty="0">
              <a:solidFill>
                <a:schemeClr val="bg1"/>
              </a:solidFill>
            </a:endParaRPr>
          </a:p>
        </p:txBody>
      </p:sp>
      <p:sp>
        <p:nvSpPr>
          <p:cNvPr id="40" name="文本框 58"/>
          <p:cNvSpPr txBox="1"/>
          <p:nvPr/>
        </p:nvSpPr>
        <p:spPr>
          <a:xfrm>
            <a:off x="5634355" y="627380"/>
            <a:ext cx="2482850" cy="777875"/>
          </a:xfrm>
          <a:prstGeom prst="rect">
            <a:avLst/>
          </a:prstGeom>
          <a:noFill/>
        </p:spPr>
        <p:txBody>
          <a:bodyPr wrap="square" lIns="68580" tIns="34290" rIns="68580" bIns="34290" rtlCol="0">
            <a:spAutoFit/>
          </a:bodyPr>
          <a:lstStyle/>
          <a:p>
            <a:pPr algn="just">
              <a:lnSpc>
                <a:spcPct val="110000"/>
              </a:lnSpc>
              <a:spcAft>
                <a:spcPts val="600"/>
              </a:spcAft>
            </a:pPr>
            <a:r>
              <a:rPr lang="zh-CN" altLang="en-US" sz="1400" dirty="0">
                <a:latin typeface="微软雅黑" panose="020B0503020204020204" pitchFamily="34" charset="-122"/>
                <a:ea typeface="微软雅黑" panose="020B0503020204020204" pitchFamily="34" charset="-122"/>
              </a:rPr>
              <a:t>基于生活教育理念设计小学信息科技跨学科主题学习活动案例来提升实际课堂教学效果。</a:t>
            </a:r>
            <a:endParaRPr lang="zh-CN" altLang="en-US" sz="1400" dirty="0">
              <a:latin typeface="微软雅黑" panose="020B0503020204020204" pitchFamily="34" charset="-122"/>
              <a:ea typeface="微软雅黑" panose="020B0503020204020204" pitchFamily="34" charset="-122"/>
            </a:endParaRPr>
          </a:p>
        </p:txBody>
      </p:sp>
      <p:sp>
        <p:nvSpPr>
          <p:cNvPr id="41" name="文本框 58"/>
          <p:cNvSpPr txBox="1"/>
          <p:nvPr/>
        </p:nvSpPr>
        <p:spPr>
          <a:xfrm>
            <a:off x="6084168" y="3790758"/>
            <a:ext cx="2664296" cy="1014730"/>
          </a:xfrm>
          <a:prstGeom prst="rect">
            <a:avLst/>
          </a:prstGeom>
          <a:noFill/>
        </p:spPr>
        <p:txBody>
          <a:bodyPr wrap="square" lIns="68580" tIns="34290" rIns="68580" bIns="34290" rtlCol="0">
            <a:spAutoFit/>
          </a:bodyPr>
          <a:lstStyle/>
          <a:p>
            <a:pPr algn="just">
              <a:lnSpc>
                <a:spcPct val="110000"/>
              </a:lnSpc>
              <a:spcAft>
                <a:spcPts val="600"/>
              </a:spcAft>
            </a:pPr>
            <a:r>
              <a:rPr lang="zh-CN" altLang="en-US" sz="1400" dirty="0">
                <a:latin typeface="微软雅黑" panose="020B0503020204020204" pitchFamily="34" charset="-122"/>
                <a:ea typeface="微软雅黑" panose="020B0503020204020204" pitchFamily="34" charset="-122"/>
              </a:rPr>
              <a:t>通过小学信息科技跨学科主题学习活动，培养学生信息科技课程核心素养并促进学生解决问题综合能力的提升。</a:t>
            </a:r>
            <a:endParaRPr lang="zh-CN" altLang="en-US" sz="1400" dirty="0">
              <a:latin typeface="微软雅黑" panose="020B0503020204020204" pitchFamily="34" charset="-122"/>
              <a:ea typeface="微软雅黑" panose="020B0503020204020204" pitchFamily="34" charset="-122"/>
            </a:endParaRPr>
          </a:p>
        </p:txBody>
      </p:sp>
      <p:pic>
        <p:nvPicPr>
          <p:cNvPr id="42" name="图片 41" descr="长江小学校标（透明）"/>
          <p:cNvPicPr>
            <a:picLocks noChangeAspect="1"/>
          </p:cNvPicPr>
          <p:nvPr/>
        </p:nvPicPr>
        <p:blipFill>
          <a:blip r:embed="rId1"/>
          <a:stretch>
            <a:fillRect/>
          </a:stretch>
        </p:blipFill>
        <p:spPr>
          <a:xfrm>
            <a:off x="8394065" y="60960"/>
            <a:ext cx="644525" cy="6826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down)">
                                      <p:cBhvr>
                                        <p:cTn id="13" dur="500"/>
                                        <p:tgtEl>
                                          <p:spTgt spid="2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500"/>
                                        <p:tgtEl>
                                          <p:spTgt spid="40"/>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500"/>
                                        <p:tgtEl>
                                          <p:spTgt spid="25"/>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3000"/>
                            </p:stCondLst>
                            <p:childTnLst>
                              <p:par>
                                <p:cTn id="35" presetID="14" presetClass="entr" presetSubtype="1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par>
                          <p:cTn id="38" fill="hold">
                            <p:stCondLst>
                              <p:cond delay="3500"/>
                            </p:stCondLst>
                            <p:childTnLst>
                              <p:par>
                                <p:cTn id="39" presetID="22" presetClass="entr" presetSubtype="1"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up)">
                                      <p:cBhvr>
                                        <p:cTn id="41" dur="500"/>
                                        <p:tgtEl>
                                          <p:spTgt spid="22"/>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childTnLst>
                          </p:cTn>
                        </p:par>
                        <p:par>
                          <p:cTn id="48" fill="hold">
                            <p:stCondLst>
                              <p:cond delay="4500"/>
                            </p:stCondLst>
                            <p:childTnLst>
                              <p:par>
                                <p:cTn id="49" presetID="14" presetClass="entr" presetSubtype="10"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randombar(horizontal)">
                                      <p:cBhvr>
                                        <p:cTn id="5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 y="0"/>
            <a:ext cx="2339975" cy="390525"/>
            <a:chOff x="2" y="0"/>
            <a:chExt cx="2339975" cy="390525"/>
          </a:xfrm>
        </p:grpSpPr>
        <p:sp>
          <p:nvSpPr>
            <p:cNvPr id="4" name="Freeform 316"/>
            <p:cNvSpPr/>
            <p:nvPr/>
          </p:nvSpPr>
          <p:spPr bwMode="auto">
            <a:xfrm>
              <a:off x="2" y="0"/>
              <a:ext cx="224154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 name="矩形 4"/>
            <p:cNvSpPr/>
            <p:nvPr/>
          </p:nvSpPr>
          <p:spPr>
            <a:xfrm>
              <a:off x="105412" y="12065"/>
              <a:ext cx="2234565"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sym typeface="+mn-ea"/>
                </a:rPr>
                <a:t>研究内容</a:t>
              </a:r>
              <a:endParaRPr lang="zh-CN" altLang="en-US" b="1" dirty="0">
                <a:solidFill>
                  <a:schemeClr val="bg1"/>
                </a:solidFill>
                <a:latin typeface="微软雅黑" panose="020B0503020204020204" pitchFamily="34" charset="-122"/>
                <a:ea typeface="微软雅黑" panose="020B0503020204020204" pitchFamily="34" charset="-122"/>
                <a:sym typeface="+mn-ea"/>
              </a:endParaRPr>
            </a:p>
          </p:txBody>
        </p:sp>
      </p:grpSp>
      <p:sp>
        <p:nvSpPr>
          <p:cNvPr id="73" name="Freeform 48"/>
          <p:cNvSpPr>
            <a:spLocks noEditPoints="1"/>
          </p:cNvSpPr>
          <p:nvPr/>
        </p:nvSpPr>
        <p:spPr bwMode="auto">
          <a:xfrm>
            <a:off x="3392480" y="1968034"/>
            <a:ext cx="2339220" cy="2339219"/>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chemeClr val="tx2">
              <a:lumMod val="7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nvGrpSpPr>
          <p:cNvPr id="74" name="组合 73"/>
          <p:cNvGrpSpPr/>
          <p:nvPr/>
        </p:nvGrpSpPr>
        <p:grpSpPr>
          <a:xfrm>
            <a:off x="4205789" y="1114761"/>
            <a:ext cx="734694" cy="747040"/>
            <a:chOff x="4205789" y="1114761"/>
            <a:chExt cx="734694" cy="747040"/>
          </a:xfrm>
        </p:grpSpPr>
        <p:pic>
          <p:nvPicPr>
            <p:cNvPr id="75" name="图片 7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205789" y="1114761"/>
              <a:ext cx="734694" cy="747040"/>
            </a:xfrm>
            <a:prstGeom prst="rect">
              <a:avLst/>
            </a:prstGeom>
            <a:effectLst>
              <a:outerShdw blurRad="50800" dist="38100" dir="8100000" algn="tr" rotWithShape="0">
                <a:prstClr val="black">
                  <a:alpha val="40000"/>
                </a:prstClr>
              </a:outerShdw>
            </a:effectLst>
          </p:spPr>
        </p:pic>
        <p:grpSp>
          <p:nvGrpSpPr>
            <p:cNvPr id="76" name="组合 75"/>
            <p:cNvGrpSpPr/>
            <p:nvPr/>
          </p:nvGrpSpPr>
          <p:grpSpPr>
            <a:xfrm>
              <a:off x="4371709" y="1367408"/>
              <a:ext cx="409286" cy="227006"/>
              <a:chOff x="2282826" y="1428750"/>
              <a:chExt cx="581025" cy="322262"/>
            </a:xfrm>
          </p:grpSpPr>
          <p:sp>
            <p:nvSpPr>
              <p:cNvPr id="77" name="Freeform 58"/>
              <p:cNvSpPr>
                <a:spLocks noEditPoints="1"/>
              </p:cNvSpPr>
              <p:nvPr/>
            </p:nvSpPr>
            <p:spPr bwMode="auto">
              <a:xfrm>
                <a:off x="2282826" y="1431925"/>
                <a:ext cx="173038" cy="311150"/>
              </a:xfrm>
              <a:custGeom>
                <a:avLst/>
                <a:gdLst>
                  <a:gd name="T0" fmla="*/ 36 w 46"/>
                  <a:gd name="T1" fmla="*/ 0 h 82"/>
                  <a:gd name="T2" fmla="*/ 10 w 46"/>
                  <a:gd name="T3" fmla="*/ 0 h 82"/>
                  <a:gd name="T4" fmla="*/ 0 w 46"/>
                  <a:gd name="T5" fmla="*/ 9 h 82"/>
                  <a:gd name="T6" fmla="*/ 0 w 46"/>
                  <a:gd name="T7" fmla="*/ 73 h 82"/>
                  <a:gd name="T8" fmla="*/ 10 w 46"/>
                  <a:gd name="T9" fmla="*/ 82 h 82"/>
                  <a:gd name="T10" fmla="*/ 36 w 46"/>
                  <a:gd name="T11" fmla="*/ 82 h 82"/>
                  <a:gd name="T12" fmla="*/ 46 w 46"/>
                  <a:gd name="T13" fmla="*/ 73 h 82"/>
                  <a:gd name="T14" fmla="*/ 46 w 46"/>
                  <a:gd name="T15" fmla="*/ 9 h 82"/>
                  <a:gd name="T16" fmla="*/ 36 w 46"/>
                  <a:gd name="T17" fmla="*/ 0 h 82"/>
                  <a:gd name="T18" fmla="*/ 24 w 46"/>
                  <a:gd name="T19" fmla="*/ 71 h 82"/>
                  <a:gd name="T20" fmla="*/ 23 w 46"/>
                  <a:gd name="T21" fmla="*/ 71 h 82"/>
                  <a:gd name="T22" fmla="*/ 19 w 46"/>
                  <a:gd name="T23" fmla="*/ 67 h 82"/>
                  <a:gd name="T24" fmla="*/ 23 w 46"/>
                  <a:gd name="T25" fmla="*/ 63 h 82"/>
                  <a:gd name="T26" fmla="*/ 24 w 46"/>
                  <a:gd name="T27" fmla="*/ 63 h 82"/>
                  <a:gd name="T28" fmla="*/ 28 w 46"/>
                  <a:gd name="T29" fmla="*/ 67 h 82"/>
                  <a:gd name="T30" fmla="*/ 24 w 46"/>
                  <a:gd name="T31" fmla="*/ 71 h 82"/>
                  <a:gd name="T32" fmla="*/ 36 w 46"/>
                  <a:gd name="T33" fmla="*/ 26 h 82"/>
                  <a:gd name="T34" fmla="*/ 10 w 46"/>
                  <a:gd name="T35" fmla="*/ 26 h 82"/>
                  <a:gd name="T36" fmla="*/ 7 w 46"/>
                  <a:gd name="T37" fmla="*/ 23 h 82"/>
                  <a:gd name="T38" fmla="*/ 10 w 46"/>
                  <a:gd name="T39" fmla="*/ 20 h 82"/>
                  <a:gd name="T40" fmla="*/ 36 w 46"/>
                  <a:gd name="T41" fmla="*/ 20 h 82"/>
                  <a:gd name="T42" fmla="*/ 39 w 46"/>
                  <a:gd name="T43" fmla="*/ 23 h 82"/>
                  <a:gd name="T44" fmla="*/ 36 w 46"/>
                  <a:gd name="T45" fmla="*/ 26 h 82"/>
                  <a:gd name="T46" fmla="*/ 36 w 46"/>
                  <a:gd name="T47" fmla="*/ 16 h 82"/>
                  <a:gd name="T48" fmla="*/ 10 w 46"/>
                  <a:gd name="T49" fmla="*/ 16 h 82"/>
                  <a:gd name="T50" fmla="*/ 7 w 46"/>
                  <a:gd name="T51" fmla="*/ 13 h 82"/>
                  <a:gd name="T52" fmla="*/ 10 w 46"/>
                  <a:gd name="T53" fmla="*/ 10 h 82"/>
                  <a:gd name="T54" fmla="*/ 36 w 46"/>
                  <a:gd name="T55" fmla="*/ 10 h 82"/>
                  <a:gd name="T56" fmla="*/ 39 w 46"/>
                  <a:gd name="T57" fmla="*/ 13 h 82"/>
                  <a:gd name="T58" fmla="*/ 36 w 46"/>
                  <a:gd name="T59" fmla="*/ 1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82">
                    <a:moveTo>
                      <a:pt x="36" y="0"/>
                    </a:moveTo>
                    <a:cubicBezTo>
                      <a:pt x="10" y="0"/>
                      <a:pt x="10" y="0"/>
                      <a:pt x="10" y="0"/>
                    </a:cubicBezTo>
                    <a:cubicBezTo>
                      <a:pt x="5" y="0"/>
                      <a:pt x="0" y="4"/>
                      <a:pt x="0" y="9"/>
                    </a:cubicBezTo>
                    <a:cubicBezTo>
                      <a:pt x="0" y="73"/>
                      <a:pt x="0" y="73"/>
                      <a:pt x="0" y="73"/>
                    </a:cubicBezTo>
                    <a:cubicBezTo>
                      <a:pt x="0" y="78"/>
                      <a:pt x="5" y="82"/>
                      <a:pt x="10" y="82"/>
                    </a:cubicBezTo>
                    <a:cubicBezTo>
                      <a:pt x="36" y="82"/>
                      <a:pt x="36" y="82"/>
                      <a:pt x="36" y="82"/>
                    </a:cubicBezTo>
                    <a:cubicBezTo>
                      <a:pt x="41" y="82"/>
                      <a:pt x="46" y="78"/>
                      <a:pt x="46" y="73"/>
                    </a:cubicBezTo>
                    <a:cubicBezTo>
                      <a:pt x="46" y="9"/>
                      <a:pt x="46" y="9"/>
                      <a:pt x="46" y="9"/>
                    </a:cubicBezTo>
                    <a:cubicBezTo>
                      <a:pt x="46" y="4"/>
                      <a:pt x="41" y="0"/>
                      <a:pt x="36" y="0"/>
                    </a:cubicBezTo>
                    <a:close/>
                    <a:moveTo>
                      <a:pt x="24" y="71"/>
                    </a:moveTo>
                    <a:cubicBezTo>
                      <a:pt x="23" y="71"/>
                      <a:pt x="23" y="71"/>
                      <a:pt x="23" y="71"/>
                    </a:cubicBezTo>
                    <a:cubicBezTo>
                      <a:pt x="21" y="71"/>
                      <a:pt x="19" y="69"/>
                      <a:pt x="19" y="67"/>
                    </a:cubicBezTo>
                    <a:cubicBezTo>
                      <a:pt x="19" y="65"/>
                      <a:pt x="21" y="63"/>
                      <a:pt x="23" y="63"/>
                    </a:cubicBezTo>
                    <a:cubicBezTo>
                      <a:pt x="24" y="63"/>
                      <a:pt x="24" y="63"/>
                      <a:pt x="24" y="63"/>
                    </a:cubicBezTo>
                    <a:cubicBezTo>
                      <a:pt x="26" y="63"/>
                      <a:pt x="28" y="65"/>
                      <a:pt x="28" y="67"/>
                    </a:cubicBezTo>
                    <a:cubicBezTo>
                      <a:pt x="28" y="69"/>
                      <a:pt x="26" y="71"/>
                      <a:pt x="24" y="71"/>
                    </a:cubicBezTo>
                    <a:close/>
                    <a:moveTo>
                      <a:pt x="36" y="26"/>
                    </a:moveTo>
                    <a:cubicBezTo>
                      <a:pt x="10" y="26"/>
                      <a:pt x="10" y="26"/>
                      <a:pt x="10" y="26"/>
                    </a:cubicBezTo>
                    <a:cubicBezTo>
                      <a:pt x="8" y="26"/>
                      <a:pt x="7" y="25"/>
                      <a:pt x="7" y="23"/>
                    </a:cubicBezTo>
                    <a:cubicBezTo>
                      <a:pt x="7" y="21"/>
                      <a:pt x="8" y="20"/>
                      <a:pt x="10" y="20"/>
                    </a:cubicBezTo>
                    <a:cubicBezTo>
                      <a:pt x="36" y="20"/>
                      <a:pt x="36" y="20"/>
                      <a:pt x="36" y="20"/>
                    </a:cubicBezTo>
                    <a:cubicBezTo>
                      <a:pt x="37" y="20"/>
                      <a:pt x="39" y="21"/>
                      <a:pt x="39" y="23"/>
                    </a:cubicBezTo>
                    <a:cubicBezTo>
                      <a:pt x="39" y="25"/>
                      <a:pt x="37" y="26"/>
                      <a:pt x="36" y="26"/>
                    </a:cubicBezTo>
                    <a:close/>
                    <a:moveTo>
                      <a:pt x="36" y="16"/>
                    </a:moveTo>
                    <a:cubicBezTo>
                      <a:pt x="10" y="16"/>
                      <a:pt x="10" y="16"/>
                      <a:pt x="10" y="16"/>
                    </a:cubicBezTo>
                    <a:cubicBezTo>
                      <a:pt x="8" y="16"/>
                      <a:pt x="7" y="15"/>
                      <a:pt x="7" y="13"/>
                    </a:cubicBezTo>
                    <a:cubicBezTo>
                      <a:pt x="7" y="11"/>
                      <a:pt x="8" y="10"/>
                      <a:pt x="10" y="10"/>
                    </a:cubicBezTo>
                    <a:cubicBezTo>
                      <a:pt x="36" y="10"/>
                      <a:pt x="36" y="10"/>
                      <a:pt x="36" y="10"/>
                    </a:cubicBezTo>
                    <a:cubicBezTo>
                      <a:pt x="37" y="10"/>
                      <a:pt x="39" y="11"/>
                      <a:pt x="39" y="13"/>
                    </a:cubicBezTo>
                    <a:cubicBezTo>
                      <a:pt x="39" y="15"/>
                      <a:pt x="37" y="16"/>
                      <a:pt x="36" y="16"/>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8" name="Freeform 59"/>
              <p:cNvSpPr>
                <a:spLocks noEditPoints="1"/>
              </p:cNvSpPr>
              <p:nvPr/>
            </p:nvSpPr>
            <p:spPr bwMode="auto">
              <a:xfrm>
                <a:off x="2478088" y="1428750"/>
                <a:ext cx="385763" cy="261937"/>
              </a:xfrm>
              <a:custGeom>
                <a:avLst/>
                <a:gdLst>
                  <a:gd name="T0" fmla="*/ 90 w 102"/>
                  <a:gd name="T1" fmla="*/ 0 h 69"/>
                  <a:gd name="T2" fmla="*/ 12 w 102"/>
                  <a:gd name="T3" fmla="*/ 0 h 69"/>
                  <a:gd name="T4" fmla="*/ 0 w 102"/>
                  <a:gd name="T5" fmla="*/ 12 h 69"/>
                  <a:gd name="T6" fmla="*/ 0 w 102"/>
                  <a:gd name="T7" fmla="*/ 56 h 69"/>
                  <a:gd name="T8" fmla="*/ 12 w 102"/>
                  <a:gd name="T9" fmla="*/ 69 h 69"/>
                  <a:gd name="T10" fmla="*/ 90 w 102"/>
                  <a:gd name="T11" fmla="*/ 69 h 69"/>
                  <a:gd name="T12" fmla="*/ 102 w 102"/>
                  <a:gd name="T13" fmla="*/ 56 h 69"/>
                  <a:gd name="T14" fmla="*/ 102 w 102"/>
                  <a:gd name="T15" fmla="*/ 12 h 69"/>
                  <a:gd name="T16" fmla="*/ 90 w 102"/>
                  <a:gd name="T17" fmla="*/ 0 h 69"/>
                  <a:gd name="T18" fmla="*/ 98 w 102"/>
                  <a:gd name="T19" fmla="*/ 56 h 69"/>
                  <a:gd name="T20" fmla="*/ 90 w 102"/>
                  <a:gd name="T21" fmla="*/ 64 h 69"/>
                  <a:gd name="T22" fmla="*/ 12 w 102"/>
                  <a:gd name="T23" fmla="*/ 64 h 69"/>
                  <a:gd name="T24" fmla="*/ 5 w 102"/>
                  <a:gd name="T25" fmla="*/ 56 h 69"/>
                  <a:gd name="T26" fmla="*/ 5 w 102"/>
                  <a:gd name="T27" fmla="*/ 12 h 69"/>
                  <a:gd name="T28" fmla="*/ 12 w 102"/>
                  <a:gd name="T29" fmla="*/ 5 h 69"/>
                  <a:gd name="T30" fmla="*/ 90 w 102"/>
                  <a:gd name="T31" fmla="*/ 5 h 69"/>
                  <a:gd name="T32" fmla="*/ 98 w 102"/>
                  <a:gd name="T33" fmla="*/ 12 h 69"/>
                  <a:gd name="T34" fmla="*/ 98 w 102"/>
                  <a:gd name="T35" fmla="*/ 5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69">
                    <a:moveTo>
                      <a:pt x="90" y="0"/>
                    </a:moveTo>
                    <a:cubicBezTo>
                      <a:pt x="12" y="0"/>
                      <a:pt x="12" y="0"/>
                      <a:pt x="12" y="0"/>
                    </a:cubicBezTo>
                    <a:cubicBezTo>
                      <a:pt x="5" y="0"/>
                      <a:pt x="0" y="6"/>
                      <a:pt x="0" y="12"/>
                    </a:cubicBezTo>
                    <a:cubicBezTo>
                      <a:pt x="0" y="56"/>
                      <a:pt x="0" y="56"/>
                      <a:pt x="0" y="56"/>
                    </a:cubicBezTo>
                    <a:cubicBezTo>
                      <a:pt x="0" y="63"/>
                      <a:pt x="5" y="69"/>
                      <a:pt x="12" y="69"/>
                    </a:cubicBezTo>
                    <a:cubicBezTo>
                      <a:pt x="90" y="69"/>
                      <a:pt x="90" y="69"/>
                      <a:pt x="90" y="69"/>
                    </a:cubicBezTo>
                    <a:cubicBezTo>
                      <a:pt x="97" y="69"/>
                      <a:pt x="102" y="63"/>
                      <a:pt x="102" y="56"/>
                    </a:cubicBezTo>
                    <a:cubicBezTo>
                      <a:pt x="102" y="12"/>
                      <a:pt x="102" y="12"/>
                      <a:pt x="102" y="12"/>
                    </a:cubicBezTo>
                    <a:cubicBezTo>
                      <a:pt x="102" y="6"/>
                      <a:pt x="97" y="0"/>
                      <a:pt x="90" y="0"/>
                    </a:cubicBezTo>
                    <a:close/>
                    <a:moveTo>
                      <a:pt x="98" y="56"/>
                    </a:moveTo>
                    <a:cubicBezTo>
                      <a:pt x="98" y="60"/>
                      <a:pt x="94" y="64"/>
                      <a:pt x="90" y="64"/>
                    </a:cubicBezTo>
                    <a:cubicBezTo>
                      <a:pt x="12" y="64"/>
                      <a:pt x="12" y="64"/>
                      <a:pt x="12" y="64"/>
                    </a:cubicBezTo>
                    <a:cubicBezTo>
                      <a:pt x="8" y="64"/>
                      <a:pt x="5" y="60"/>
                      <a:pt x="5" y="56"/>
                    </a:cubicBezTo>
                    <a:cubicBezTo>
                      <a:pt x="5" y="12"/>
                      <a:pt x="5" y="12"/>
                      <a:pt x="5" y="12"/>
                    </a:cubicBezTo>
                    <a:cubicBezTo>
                      <a:pt x="5" y="8"/>
                      <a:pt x="8" y="5"/>
                      <a:pt x="12" y="5"/>
                    </a:cubicBezTo>
                    <a:cubicBezTo>
                      <a:pt x="90" y="5"/>
                      <a:pt x="90" y="5"/>
                      <a:pt x="90" y="5"/>
                    </a:cubicBezTo>
                    <a:cubicBezTo>
                      <a:pt x="94" y="5"/>
                      <a:pt x="98" y="8"/>
                      <a:pt x="98" y="12"/>
                    </a:cubicBezTo>
                    <a:lnTo>
                      <a:pt x="98" y="56"/>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9" name="Freeform 60"/>
              <p:cNvSpPr/>
              <p:nvPr/>
            </p:nvSpPr>
            <p:spPr bwMode="auto">
              <a:xfrm>
                <a:off x="2633663" y="1701800"/>
                <a:ext cx="68263" cy="49212"/>
              </a:xfrm>
              <a:custGeom>
                <a:avLst/>
                <a:gdLst>
                  <a:gd name="T0" fmla="*/ 12 w 18"/>
                  <a:gd name="T1" fmla="*/ 0 h 13"/>
                  <a:gd name="T2" fmla="*/ 7 w 18"/>
                  <a:gd name="T3" fmla="*/ 0 h 13"/>
                  <a:gd name="T4" fmla="*/ 0 w 18"/>
                  <a:gd name="T5" fmla="*/ 7 h 13"/>
                  <a:gd name="T6" fmla="*/ 7 w 18"/>
                  <a:gd name="T7" fmla="*/ 13 h 13"/>
                  <a:gd name="T8" fmla="*/ 12 w 18"/>
                  <a:gd name="T9" fmla="*/ 13 h 13"/>
                  <a:gd name="T10" fmla="*/ 18 w 18"/>
                  <a:gd name="T11" fmla="*/ 7 h 13"/>
                  <a:gd name="T12" fmla="*/ 12 w 18"/>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8" h="13">
                    <a:moveTo>
                      <a:pt x="12" y="0"/>
                    </a:moveTo>
                    <a:cubicBezTo>
                      <a:pt x="7" y="0"/>
                      <a:pt x="7" y="0"/>
                      <a:pt x="7" y="0"/>
                    </a:cubicBezTo>
                    <a:cubicBezTo>
                      <a:pt x="3" y="0"/>
                      <a:pt x="0" y="3"/>
                      <a:pt x="0" y="7"/>
                    </a:cubicBezTo>
                    <a:cubicBezTo>
                      <a:pt x="0" y="10"/>
                      <a:pt x="3" y="13"/>
                      <a:pt x="7" y="13"/>
                    </a:cubicBezTo>
                    <a:cubicBezTo>
                      <a:pt x="12" y="13"/>
                      <a:pt x="12" y="13"/>
                      <a:pt x="12" y="13"/>
                    </a:cubicBezTo>
                    <a:cubicBezTo>
                      <a:pt x="15" y="13"/>
                      <a:pt x="18" y="10"/>
                      <a:pt x="18" y="7"/>
                    </a:cubicBezTo>
                    <a:cubicBezTo>
                      <a:pt x="18" y="3"/>
                      <a:pt x="15" y="0"/>
                      <a:pt x="12"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80" name="组合 79"/>
          <p:cNvGrpSpPr/>
          <p:nvPr/>
        </p:nvGrpSpPr>
        <p:grpSpPr>
          <a:xfrm>
            <a:off x="2949242" y="1767606"/>
            <a:ext cx="734694" cy="747040"/>
            <a:chOff x="2949242" y="1767606"/>
            <a:chExt cx="734694" cy="747040"/>
          </a:xfrm>
        </p:grpSpPr>
        <p:pic>
          <p:nvPicPr>
            <p:cNvPr id="81" name="图片 8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949242" y="1767606"/>
              <a:ext cx="734694" cy="747040"/>
            </a:xfrm>
            <a:prstGeom prst="rect">
              <a:avLst/>
            </a:prstGeom>
            <a:effectLst>
              <a:outerShdw blurRad="50800" dist="38100" dir="8100000" algn="tr" rotWithShape="0">
                <a:prstClr val="black">
                  <a:alpha val="40000"/>
                </a:prstClr>
              </a:outerShdw>
            </a:effectLst>
          </p:spPr>
        </p:pic>
        <p:grpSp>
          <p:nvGrpSpPr>
            <p:cNvPr id="82" name="组合 81"/>
            <p:cNvGrpSpPr/>
            <p:nvPr/>
          </p:nvGrpSpPr>
          <p:grpSpPr>
            <a:xfrm>
              <a:off x="3119653" y="1954429"/>
              <a:ext cx="375058" cy="380592"/>
              <a:chOff x="2946401" y="1379538"/>
              <a:chExt cx="430212" cy="436562"/>
            </a:xfrm>
          </p:grpSpPr>
          <p:sp>
            <p:nvSpPr>
              <p:cNvPr id="83" name="Freeform 61"/>
              <p:cNvSpPr/>
              <p:nvPr/>
            </p:nvSpPr>
            <p:spPr bwMode="auto">
              <a:xfrm>
                <a:off x="3097213" y="1450975"/>
                <a:ext cx="279400" cy="327025"/>
              </a:xfrm>
              <a:custGeom>
                <a:avLst/>
                <a:gdLst>
                  <a:gd name="T0" fmla="*/ 53 w 74"/>
                  <a:gd name="T1" fmla="*/ 0 h 86"/>
                  <a:gd name="T2" fmla="*/ 20 w 74"/>
                  <a:gd name="T3" fmla="*/ 0 h 86"/>
                  <a:gd name="T4" fmla="*/ 0 w 74"/>
                  <a:gd name="T5" fmla="*/ 20 h 86"/>
                  <a:gd name="T6" fmla="*/ 0 w 74"/>
                  <a:gd name="T7" fmla="*/ 36 h 86"/>
                  <a:gd name="T8" fmla="*/ 20 w 74"/>
                  <a:gd name="T9" fmla="*/ 56 h 86"/>
                  <a:gd name="T10" fmla="*/ 46 w 74"/>
                  <a:gd name="T11" fmla="*/ 56 h 86"/>
                  <a:gd name="T12" fmla="*/ 62 w 74"/>
                  <a:gd name="T13" fmla="*/ 86 h 86"/>
                  <a:gd name="T14" fmla="*/ 57 w 74"/>
                  <a:gd name="T15" fmla="*/ 56 h 86"/>
                  <a:gd name="T16" fmla="*/ 74 w 74"/>
                  <a:gd name="T17" fmla="*/ 36 h 86"/>
                  <a:gd name="T18" fmla="*/ 74 w 74"/>
                  <a:gd name="T19" fmla="*/ 20 h 86"/>
                  <a:gd name="T20" fmla="*/ 53 w 74"/>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86">
                    <a:moveTo>
                      <a:pt x="53" y="0"/>
                    </a:moveTo>
                    <a:cubicBezTo>
                      <a:pt x="20" y="0"/>
                      <a:pt x="20" y="0"/>
                      <a:pt x="20" y="0"/>
                    </a:cubicBezTo>
                    <a:cubicBezTo>
                      <a:pt x="9" y="0"/>
                      <a:pt x="0" y="9"/>
                      <a:pt x="0" y="20"/>
                    </a:cubicBezTo>
                    <a:cubicBezTo>
                      <a:pt x="0" y="36"/>
                      <a:pt x="0" y="36"/>
                      <a:pt x="0" y="36"/>
                    </a:cubicBezTo>
                    <a:cubicBezTo>
                      <a:pt x="0" y="47"/>
                      <a:pt x="9" y="56"/>
                      <a:pt x="20" y="56"/>
                    </a:cubicBezTo>
                    <a:cubicBezTo>
                      <a:pt x="46" y="56"/>
                      <a:pt x="46" y="56"/>
                      <a:pt x="46" y="56"/>
                    </a:cubicBezTo>
                    <a:cubicBezTo>
                      <a:pt x="47" y="63"/>
                      <a:pt x="50" y="83"/>
                      <a:pt x="62" y="86"/>
                    </a:cubicBezTo>
                    <a:cubicBezTo>
                      <a:pt x="62" y="86"/>
                      <a:pt x="55" y="66"/>
                      <a:pt x="57" y="56"/>
                    </a:cubicBezTo>
                    <a:cubicBezTo>
                      <a:pt x="66" y="54"/>
                      <a:pt x="74" y="46"/>
                      <a:pt x="74" y="36"/>
                    </a:cubicBezTo>
                    <a:cubicBezTo>
                      <a:pt x="74" y="20"/>
                      <a:pt x="74" y="20"/>
                      <a:pt x="74" y="20"/>
                    </a:cubicBezTo>
                    <a:cubicBezTo>
                      <a:pt x="74" y="9"/>
                      <a:pt x="64" y="0"/>
                      <a:pt x="53" y="0"/>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4" name="Freeform 62"/>
              <p:cNvSpPr/>
              <p:nvPr/>
            </p:nvSpPr>
            <p:spPr bwMode="auto">
              <a:xfrm>
                <a:off x="2946401" y="1379538"/>
                <a:ext cx="369888" cy="436562"/>
              </a:xfrm>
              <a:custGeom>
                <a:avLst/>
                <a:gdLst>
                  <a:gd name="T0" fmla="*/ 36 w 98"/>
                  <a:gd name="T1" fmla="*/ 55 h 115"/>
                  <a:gd name="T2" fmla="*/ 36 w 98"/>
                  <a:gd name="T3" fmla="*/ 38 h 115"/>
                  <a:gd name="T4" fmla="*/ 59 w 98"/>
                  <a:gd name="T5" fmla="*/ 15 h 115"/>
                  <a:gd name="T6" fmla="*/ 95 w 98"/>
                  <a:gd name="T7" fmla="*/ 15 h 115"/>
                  <a:gd name="T8" fmla="*/ 98 w 98"/>
                  <a:gd name="T9" fmla="*/ 16 h 115"/>
                  <a:gd name="T10" fmla="*/ 78 w 98"/>
                  <a:gd name="T11" fmla="*/ 0 h 115"/>
                  <a:gd name="T12" fmla="*/ 21 w 98"/>
                  <a:gd name="T13" fmla="*/ 0 h 115"/>
                  <a:gd name="T14" fmla="*/ 0 w 98"/>
                  <a:gd name="T15" fmla="*/ 20 h 115"/>
                  <a:gd name="T16" fmla="*/ 0 w 98"/>
                  <a:gd name="T17" fmla="*/ 55 h 115"/>
                  <a:gd name="T18" fmla="*/ 21 w 98"/>
                  <a:gd name="T19" fmla="*/ 76 h 115"/>
                  <a:gd name="T20" fmla="*/ 30 w 98"/>
                  <a:gd name="T21" fmla="*/ 76 h 115"/>
                  <a:gd name="T22" fmla="*/ 11 w 98"/>
                  <a:gd name="T23" fmla="*/ 110 h 115"/>
                  <a:gd name="T24" fmla="*/ 50 w 98"/>
                  <a:gd name="T25" fmla="*/ 76 h 115"/>
                  <a:gd name="T26" fmla="*/ 36 w 98"/>
                  <a:gd name="T27" fmla="*/ 5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115">
                    <a:moveTo>
                      <a:pt x="36" y="55"/>
                    </a:moveTo>
                    <a:cubicBezTo>
                      <a:pt x="36" y="38"/>
                      <a:pt x="36" y="38"/>
                      <a:pt x="36" y="38"/>
                    </a:cubicBezTo>
                    <a:cubicBezTo>
                      <a:pt x="36" y="25"/>
                      <a:pt x="46" y="15"/>
                      <a:pt x="59" y="15"/>
                    </a:cubicBezTo>
                    <a:cubicBezTo>
                      <a:pt x="95" y="15"/>
                      <a:pt x="95" y="15"/>
                      <a:pt x="95" y="15"/>
                    </a:cubicBezTo>
                    <a:cubicBezTo>
                      <a:pt x="96" y="15"/>
                      <a:pt x="97" y="16"/>
                      <a:pt x="98" y="16"/>
                    </a:cubicBezTo>
                    <a:cubicBezTo>
                      <a:pt x="96" y="7"/>
                      <a:pt x="88" y="0"/>
                      <a:pt x="78" y="0"/>
                    </a:cubicBezTo>
                    <a:cubicBezTo>
                      <a:pt x="21" y="0"/>
                      <a:pt x="21" y="0"/>
                      <a:pt x="21" y="0"/>
                    </a:cubicBezTo>
                    <a:cubicBezTo>
                      <a:pt x="9" y="0"/>
                      <a:pt x="0" y="9"/>
                      <a:pt x="0" y="20"/>
                    </a:cubicBezTo>
                    <a:cubicBezTo>
                      <a:pt x="0" y="55"/>
                      <a:pt x="0" y="55"/>
                      <a:pt x="0" y="55"/>
                    </a:cubicBezTo>
                    <a:cubicBezTo>
                      <a:pt x="0" y="67"/>
                      <a:pt x="9" y="76"/>
                      <a:pt x="21" y="76"/>
                    </a:cubicBezTo>
                    <a:cubicBezTo>
                      <a:pt x="30" y="76"/>
                      <a:pt x="30" y="76"/>
                      <a:pt x="30" y="76"/>
                    </a:cubicBezTo>
                    <a:cubicBezTo>
                      <a:pt x="29" y="85"/>
                      <a:pt x="26" y="106"/>
                      <a:pt x="11" y="110"/>
                    </a:cubicBezTo>
                    <a:cubicBezTo>
                      <a:pt x="11" y="110"/>
                      <a:pt x="40" y="115"/>
                      <a:pt x="50" y="76"/>
                    </a:cubicBezTo>
                    <a:cubicBezTo>
                      <a:pt x="42" y="73"/>
                      <a:pt x="36" y="65"/>
                      <a:pt x="36" y="55"/>
                    </a:cubicBez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85" name="组合 84"/>
          <p:cNvGrpSpPr/>
          <p:nvPr/>
        </p:nvGrpSpPr>
        <p:grpSpPr>
          <a:xfrm>
            <a:off x="5579539" y="1817681"/>
            <a:ext cx="734694" cy="747040"/>
            <a:chOff x="5579539" y="1817681"/>
            <a:chExt cx="734694" cy="747040"/>
          </a:xfrm>
        </p:grpSpPr>
        <p:pic>
          <p:nvPicPr>
            <p:cNvPr id="86" name="图片 8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579539" y="1817681"/>
              <a:ext cx="734694" cy="747040"/>
            </a:xfrm>
            <a:prstGeom prst="rect">
              <a:avLst/>
            </a:prstGeom>
            <a:effectLst>
              <a:outerShdw blurRad="50800" dist="38100" dir="8100000" algn="tr" rotWithShape="0">
                <a:prstClr val="black">
                  <a:alpha val="40000"/>
                </a:prstClr>
              </a:outerShdw>
            </a:effectLst>
          </p:spPr>
        </p:pic>
        <p:grpSp>
          <p:nvGrpSpPr>
            <p:cNvPr id="99" name="组合 98"/>
            <p:cNvGrpSpPr/>
            <p:nvPr/>
          </p:nvGrpSpPr>
          <p:grpSpPr>
            <a:xfrm>
              <a:off x="5790776" y="2043683"/>
              <a:ext cx="354248" cy="265686"/>
              <a:chOff x="1716088" y="1390650"/>
              <a:chExt cx="495300" cy="371475"/>
            </a:xfrm>
          </p:grpSpPr>
          <p:sp>
            <p:nvSpPr>
              <p:cNvPr id="100" name="Freeform 63"/>
              <p:cNvSpPr>
                <a:spLocks noEditPoints="1"/>
              </p:cNvSpPr>
              <p:nvPr/>
            </p:nvSpPr>
            <p:spPr bwMode="auto">
              <a:xfrm>
                <a:off x="1716088" y="1390650"/>
                <a:ext cx="106363" cy="368300"/>
              </a:xfrm>
              <a:custGeom>
                <a:avLst/>
                <a:gdLst>
                  <a:gd name="T0" fmla="*/ 27 w 28"/>
                  <a:gd name="T1" fmla="*/ 0 h 97"/>
                  <a:gd name="T2" fmla="*/ 1 w 28"/>
                  <a:gd name="T3" fmla="*/ 0 h 97"/>
                  <a:gd name="T4" fmla="*/ 0 w 28"/>
                  <a:gd name="T5" fmla="*/ 1 h 97"/>
                  <a:gd name="T6" fmla="*/ 0 w 28"/>
                  <a:gd name="T7" fmla="*/ 96 h 97"/>
                  <a:gd name="T8" fmla="*/ 1 w 28"/>
                  <a:gd name="T9" fmla="*/ 97 h 97"/>
                  <a:gd name="T10" fmla="*/ 27 w 28"/>
                  <a:gd name="T11" fmla="*/ 97 h 97"/>
                  <a:gd name="T12" fmla="*/ 28 w 28"/>
                  <a:gd name="T13" fmla="*/ 96 h 97"/>
                  <a:gd name="T14" fmla="*/ 28 w 28"/>
                  <a:gd name="T15" fmla="*/ 1 h 97"/>
                  <a:gd name="T16" fmla="*/ 27 w 28"/>
                  <a:gd name="T17" fmla="*/ 0 h 97"/>
                  <a:gd name="T18" fmla="*/ 14 w 28"/>
                  <a:gd name="T19" fmla="*/ 94 h 97"/>
                  <a:gd name="T20" fmla="*/ 7 w 28"/>
                  <a:gd name="T21" fmla="*/ 87 h 97"/>
                  <a:gd name="T22" fmla="*/ 14 w 28"/>
                  <a:gd name="T23" fmla="*/ 80 h 97"/>
                  <a:gd name="T24" fmla="*/ 21 w 28"/>
                  <a:gd name="T25" fmla="*/ 87 h 97"/>
                  <a:gd name="T26" fmla="*/ 14 w 28"/>
                  <a:gd name="T27" fmla="*/ 94 h 97"/>
                  <a:gd name="T28" fmla="*/ 24 w 28"/>
                  <a:gd name="T29" fmla="*/ 54 h 97"/>
                  <a:gd name="T30" fmla="*/ 23 w 28"/>
                  <a:gd name="T31" fmla="*/ 55 h 97"/>
                  <a:gd name="T32" fmla="*/ 5 w 28"/>
                  <a:gd name="T33" fmla="*/ 55 h 97"/>
                  <a:gd name="T34" fmla="*/ 4 w 28"/>
                  <a:gd name="T35" fmla="*/ 54 h 97"/>
                  <a:gd name="T36" fmla="*/ 4 w 28"/>
                  <a:gd name="T37" fmla="*/ 6 h 97"/>
                  <a:gd name="T38" fmla="*/ 5 w 28"/>
                  <a:gd name="T39" fmla="*/ 5 h 97"/>
                  <a:gd name="T40" fmla="*/ 23 w 28"/>
                  <a:gd name="T41" fmla="*/ 5 h 97"/>
                  <a:gd name="T42" fmla="*/ 24 w 28"/>
                  <a:gd name="T43" fmla="*/ 6 h 97"/>
                  <a:gd name="T44" fmla="*/ 24 w 28"/>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8" y="97"/>
                      <a:pt x="28" y="96"/>
                    </a:cubicBezTo>
                    <a:cubicBezTo>
                      <a:pt x="28" y="1"/>
                      <a:pt x="28" y="1"/>
                      <a:pt x="28" y="1"/>
                    </a:cubicBezTo>
                    <a:cubicBezTo>
                      <a:pt x="28"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1" name="Freeform 64"/>
              <p:cNvSpPr/>
              <p:nvPr/>
            </p:nvSpPr>
            <p:spPr bwMode="auto">
              <a:xfrm>
                <a:off x="1743076" y="1436688"/>
                <a:ext cx="55563"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2" name="Freeform 65"/>
              <p:cNvSpPr/>
              <p:nvPr/>
            </p:nvSpPr>
            <p:spPr bwMode="auto">
              <a:xfrm>
                <a:off x="1743076" y="1455738"/>
                <a:ext cx="55563" cy="14287"/>
              </a:xfrm>
              <a:custGeom>
                <a:avLst/>
                <a:gdLst>
                  <a:gd name="T0" fmla="*/ 15 w 15"/>
                  <a:gd name="T1" fmla="*/ 3 h 4"/>
                  <a:gd name="T2" fmla="*/ 14 w 15"/>
                  <a:gd name="T3" fmla="*/ 4 h 4"/>
                  <a:gd name="T4" fmla="*/ 1 w 15"/>
                  <a:gd name="T5" fmla="*/ 4 h 4"/>
                  <a:gd name="T6" fmla="*/ 0 w 15"/>
                  <a:gd name="T7" fmla="*/ 3 h 4"/>
                  <a:gd name="T8" fmla="*/ 0 w 15"/>
                  <a:gd name="T9" fmla="*/ 1 h 4"/>
                  <a:gd name="T10" fmla="*/ 1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1" y="4"/>
                      <a:pt x="1" y="4"/>
                      <a:pt x="1" y="4"/>
                    </a:cubicBezTo>
                    <a:cubicBezTo>
                      <a:pt x="0" y="4"/>
                      <a:pt x="0" y="3"/>
                      <a:pt x="0" y="3"/>
                    </a:cubicBezTo>
                    <a:cubicBezTo>
                      <a:pt x="0" y="1"/>
                      <a:pt x="0" y="1"/>
                      <a:pt x="0" y="1"/>
                    </a:cubicBezTo>
                    <a:cubicBezTo>
                      <a:pt x="0" y="0"/>
                      <a:pt x="0" y="0"/>
                      <a:pt x="1" y="0"/>
                    </a:cubicBezTo>
                    <a:cubicBezTo>
                      <a:pt x="14" y="0"/>
                      <a:pt x="14" y="0"/>
                      <a:pt x="14" y="0"/>
                    </a:cubicBezTo>
                    <a:cubicBezTo>
                      <a:pt x="14" y="0"/>
                      <a:pt x="15" y="0"/>
                      <a:pt x="15" y="1"/>
                    </a:cubicBezTo>
                    <a:lnTo>
                      <a:pt x="15" y="3"/>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3" name="Freeform 66"/>
              <p:cNvSpPr>
                <a:spLocks noEditPoints="1"/>
              </p:cNvSpPr>
              <p:nvPr/>
            </p:nvSpPr>
            <p:spPr bwMode="auto">
              <a:xfrm>
                <a:off x="1841501" y="1390650"/>
                <a:ext cx="101600" cy="368300"/>
              </a:xfrm>
              <a:custGeom>
                <a:avLst/>
                <a:gdLst>
                  <a:gd name="T0" fmla="*/ 27 w 27"/>
                  <a:gd name="T1" fmla="*/ 0 h 97"/>
                  <a:gd name="T2" fmla="*/ 1 w 27"/>
                  <a:gd name="T3" fmla="*/ 0 h 97"/>
                  <a:gd name="T4" fmla="*/ 0 w 27"/>
                  <a:gd name="T5" fmla="*/ 1 h 97"/>
                  <a:gd name="T6" fmla="*/ 0 w 27"/>
                  <a:gd name="T7" fmla="*/ 96 h 97"/>
                  <a:gd name="T8" fmla="*/ 1 w 27"/>
                  <a:gd name="T9" fmla="*/ 97 h 97"/>
                  <a:gd name="T10" fmla="*/ 27 w 27"/>
                  <a:gd name="T11" fmla="*/ 97 h 97"/>
                  <a:gd name="T12" fmla="*/ 27 w 27"/>
                  <a:gd name="T13" fmla="*/ 96 h 97"/>
                  <a:gd name="T14" fmla="*/ 27 w 27"/>
                  <a:gd name="T15" fmla="*/ 1 h 97"/>
                  <a:gd name="T16" fmla="*/ 27 w 27"/>
                  <a:gd name="T17" fmla="*/ 0 h 97"/>
                  <a:gd name="T18" fmla="*/ 14 w 27"/>
                  <a:gd name="T19" fmla="*/ 94 h 97"/>
                  <a:gd name="T20" fmla="*/ 7 w 27"/>
                  <a:gd name="T21" fmla="*/ 87 h 97"/>
                  <a:gd name="T22" fmla="*/ 14 w 27"/>
                  <a:gd name="T23" fmla="*/ 80 h 97"/>
                  <a:gd name="T24" fmla="*/ 21 w 27"/>
                  <a:gd name="T25" fmla="*/ 87 h 97"/>
                  <a:gd name="T26" fmla="*/ 14 w 27"/>
                  <a:gd name="T27" fmla="*/ 94 h 97"/>
                  <a:gd name="T28" fmla="*/ 24 w 27"/>
                  <a:gd name="T29" fmla="*/ 54 h 97"/>
                  <a:gd name="T30" fmla="*/ 23 w 27"/>
                  <a:gd name="T31" fmla="*/ 55 h 97"/>
                  <a:gd name="T32" fmla="*/ 5 w 27"/>
                  <a:gd name="T33" fmla="*/ 55 h 97"/>
                  <a:gd name="T34" fmla="*/ 4 w 27"/>
                  <a:gd name="T35" fmla="*/ 54 h 97"/>
                  <a:gd name="T36" fmla="*/ 4 w 27"/>
                  <a:gd name="T37" fmla="*/ 6 h 97"/>
                  <a:gd name="T38" fmla="*/ 5 w 27"/>
                  <a:gd name="T39" fmla="*/ 5 h 97"/>
                  <a:gd name="T40" fmla="*/ 23 w 27"/>
                  <a:gd name="T41" fmla="*/ 5 h 97"/>
                  <a:gd name="T42" fmla="*/ 24 w 27"/>
                  <a:gd name="T43" fmla="*/ 6 h 97"/>
                  <a:gd name="T44" fmla="*/ 24 w 27"/>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7" y="97"/>
                      <a:pt x="27" y="96"/>
                    </a:cubicBezTo>
                    <a:cubicBezTo>
                      <a:pt x="27" y="1"/>
                      <a:pt x="27" y="1"/>
                      <a:pt x="27" y="1"/>
                    </a:cubicBezTo>
                    <a:cubicBezTo>
                      <a:pt x="27"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4" name="Freeform 67"/>
              <p:cNvSpPr/>
              <p:nvPr/>
            </p:nvSpPr>
            <p:spPr bwMode="auto">
              <a:xfrm>
                <a:off x="1866901" y="1436688"/>
                <a:ext cx="53975" cy="14287"/>
              </a:xfrm>
              <a:custGeom>
                <a:avLst/>
                <a:gdLst>
                  <a:gd name="T0" fmla="*/ 14 w 14"/>
                  <a:gd name="T1" fmla="*/ 3 h 4"/>
                  <a:gd name="T2" fmla="*/ 14 w 14"/>
                  <a:gd name="T3" fmla="*/ 4 h 4"/>
                  <a:gd name="T4" fmla="*/ 0 w 14"/>
                  <a:gd name="T5" fmla="*/ 4 h 4"/>
                  <a:gd name="T6" fmla="*/ 0 w 14"/>
                  <a:gd name="T7" fmla="*/ 3 h 4"/>
                  <a:gd name="T8" fmla="*/ 0 w 14"/>
                  <a:gd name="T9" fmla="*/ 1 h 4"/>
                  <a:gd name="T10" fmla="*/ 0 w 14"/>
                  <a:gd name="T11" fmla="*/ 0 h 4"/>
                  <a:gd name="T12" fmla="*/ 14 w 14"/>
                  <a:gd name="T13" fmla="*/ 0 h 4"/>
                  <a:gd name="T14" fmla="*/ 14 w 14"/>
                  <a:gd name="T15" fmla="*/ 1 h 4"/>
                  <a:gd name="T16" fmla="*/ 14 w 14"/>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3"/>
                    </a:moveTo>
                    <a:cubicBezTo>
                      <a:pt x="14"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4" y="0"/>
                      <a:pt x="14" y="1"/>
                    </a:cubicBezTo>
                    <a:lnTo>
                      <a:pt x="14" y="3"/>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5" name="Freeform 68"/>
              <p:cNvSpPr/>
              <p:nvPr/>
            </p:nvSpPr>
            <p:spPr bwMode="auto">
              <a:xfrm>
                <a:off x="1866901" y="1455738"/>
                <a:ext cx="57150"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6" name="Freeform 69"/>
              <p:cNvSpPr>
                <a:spLocks noEditPoints="1"/>
              </p:cNvSpPr>
              <p:nvPr/>
            </p:nvSpPr>
            <p:spPr bwMode="auto">
              <a:xfrm>
                <a:off x="1954213" y="1390650"/>
                <a:ext cx="257175" cy="371475"/>
              </a:xfrm>
              <a:custGeom>
                <a:avLst/>
                <a:gdLst>
                  <a:gd name="T0" fmla="*/ 23 w 68"/>
                  <a:gd name="T1" fmla="*/ 0 h 98"/>
                  <a:gd name="T2" fmla="*/ 0 w 68"/>
                  <a:gd name="T3" fmla="*/ 12 h 98"/>
                  <a:gd name="T4" fmla="*/ 0 w 68"/>
                  <a:gd name="T5" fmla="*/ 13 h 98"/>
                  <a:gd name="T6" fmla="*/ 44 w 68"/>
                  <a:gd name="T7" fmla="*/ 97 h 98"/>
                  <a:gd name="T8" fmla="*/ 45 w 68"/>
                  <a:gd name="T9" fmla="*/ 98 h 98"/>
                  <a:gd name="T10" fmla="*/ 67 w 68"/>
                  <a:gd name="T11" fmla="*/ 86 h 98"/>
                  <a:gd name="T12" fmla="*/ 68 w 68"/>
                  <a:gd name="T13" fmla="*/ 85 h 98"/>
                  <a:gd name="T14" fmla="*/ 24 w 68"/>
                  <a:gd name="T15" fmla="*/ 0 h 98"/>
                  <a:gd name="T16" fmla="*/ 23 w 68"/>
                  <a:gd name="T17" fmla="*/ 0 h 98"/>
                  <a:gd name="T18" fmla="*/ 54 w 68"/>
                  <a:gd name="T19" fmla="*/ 89 h 98"/>
                  <a:gd name="T20" fmla="*/ 45 w 68"/>
                  <a:gd name="T21" fmla="*/ 86 h 98"/>
                  <a:gd name="T22" fmla="*/ 48 w 68"/>
                  <a:gd name="T23" fmla="*/ 77 h 98"/>
                  <a:gd name="T24" fmla="*/ 57 w 68"/>
                  <a:gd name="T25" fmla="*/ 80 h 98"/>
                  <a:gd name="T26" fmla="*/ 54 w 68"/>
                  <a:gd name="T27" fmla="*/ 89 h 98"/>
                  <a:gd name="T28" fmla="*/ 45 w 68"/>
                  <a:gd name="T29" fmla="*/ 49 h 98"/>
                  <a:gd name="T30" fmla="*/ 45 w 68"/>
                  <a:gd name="T31" fmla="*/ 50 h 98"/>
                  <a:gd name="T32" fmla="*/ 29 w 68"/>
                  <a:gd name="T33" fmla="*/ 59 h 98"/>
                  <a:gd name="T34" fmla="*/ 28 w 68"/>
                  <a:gd name="T35" fmla="*/ 58 h 98"/>
                  <a:gd name="T36" fmla="*/ 6 w 68"/>
                  <a:gd name="T37" fmla="*/ 15 h 98"/>
                  <a:gd name="T38" fmla="*/ 6 w 68"/>
                  <a:gd name="T39" fmla="*/ 14 h 98"/>
                  <a:gd name="T40" fmla="*/ 22 w 68"/>
                  <a:gd name="T41" fmla="*/ 6 h 98"/>
                  <a:gd name="T42" fmla="*/ 23 w 68"/>
                  <a:gd name="T43" fmla="*/ 6 h 98"/>
                  <a:gd name="T44" fmla="*/ 45 w 68"/>
                  <a:gd name="T45"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98">
                    <a:moveTo>
                      <a:pt x="23" y="0"/>
                    </a:moveTo>
                    <a:cubicBezTo>
                      <a:pt x="0" y="12"/>
                      <a:pt x="0" y="12"/>
                      <a:pt x="0" y="12"/>
                    </a:cubicBezTo>
                    <a:cubicBezTo>
                      <a:pt x="0" y="12"/>
                      <a:pt x="0" y="12"/>
                      <a:pt x="0" y="13"/>
                    </a:cubicBezTo>
                    <a:cubicBezTo>
                      <a:pt x="44" y="97"/>
                      <a:pt x="44" y="97"/>
                      <a:pt x="44" y="97"/>
                    </a:cubicBezTo>
                    <a:cubicBezTo>
                      <a:pt x="44" y="98"/>
                      <a:pt x="44" y="98"/>
                      <a:pt x="45" y="98"/>
                    </a:cubicBezTo>
                    <a:cubicBezTo>
                      <a:pt x="67" y="86"/>
                      <a:pt x="67" y="86"/>
                      <a:pt x="67" y="86"/>
                    </a:cubicBezTo>
                    <a:cubicBezTo>
                      <a:pt x="68" y="86"/>
                      <a:pt x="68" y="85"/>
                      <a:pt x="68" y="85"/>
                    </a:cubicBezTo>
                    <a:cubicBezTo>
                      <a:pt x="24" y="0"/>
                      <a:pt x="24" y="0"/>
                      <a:pt x="24" y="0"/>
                    </a:cubicBezTo>
                    <a:cubicBezTo>
                      <a:pt x="24" y="0"/>
                      <a:pt x="23" y="0"/>
                      <a:pt x="23" y="0"/>
                    </a:cubicBezTo>
                    <a:close/>
                    <a:moveTo>
                      <a:pt x="54" y="89"/>
                    </a:moveTo>
                    <a:cubicBezTo>
                      <a:pt x="51" y="90"/>
                      <a:pt x="47" y="89"/>
                      <a:pt x="45" y="86"/>
                    </a:cubicBezTo>
                    <a:cubicBezTo>
                      <a:pt x="44" y="83"/>
                      <a:pt x="45" y="79"/>
                      <a:pt x="48" y="77"/>
                    </a:cubicBezTo>
                    <a:cubicBezTo>
                      <a:pt x="52" y="75"/>
                      <a:pt x="56" y="76"/>
                      <a:pt x="57" y="80"/>
                    </a:cubicBezTo>
                    <a:cubicBezTo>
                      <a:pt x="59" y="83"/>
                      <a:pt x="58" y="87"/>
                      <a:pt x="54" y="89"/>
                    </a:cubicBezTo>
                    <a:close/>
                    <a:moveTo>
                      <a:pt x="45" y="49"/>
                    </a:moveTo>
                    <a:cubicBezTo>
                      <a:pt x="46" y="50"/>
                      <a:pt x="45" y="50"/>
                      <a:pt x="45" y="50"/>
                    </a:cubicBezTo>
                    <a:cubicBezTo>
                      <a:pt x="29" y="59"/>
                      <a:pt x="29" y="59"/>
                      <a:pt x="29" y="59"/>
                    </a:cubicBezTo>
                    <a:cubicBezTo>
                      <a:pt x="29" y="59"/>
                      <a:pt x="28" y="59"/>
                      <a:pt x="28" y="58"/>
                    </a:cubicBezTo>
                    <a:cubicBezTo>
                      <a:pt x="6" y="15"/>
                      <a:pt x="6" y="15"/>
                      <a:pt x="6" y="15"/>
                    </a:cubicBezTo>
                    <a:cubicBezTo>
                      <a:pt x="6" y="15"/>
                      <a:pt x="6" y="14"/>
                      <a:pt x="6" y="14"/>
                    </a:cubicBezTo>
                    <a:cubicBezTo>
                      <a:pt x="22" y="6"/>
                      <a:pt x="22" y="6"/>
                      <a:pt x="22" y="6"/>
                    </a:cubicBezTo>
                    <a:cubicBezTo>
                      <a:pt x="22" y="6"/>
                      <a:pt x="23" y="6"/>
                      <a:pt x="23" y="6"/>
                    </a:cubicBezTo>
                    <a:lnTo>
                      <a:pt x="45" y="49"/>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7" name="Freeform 70"/>
              <p:cNvSpPr/>
              <p:nvPr/>
            </p:nvSpPr>
            <p:spPr bwMode="auto">
              <a:xfrm>
                <a:off x="1995488" y="1439863"/>
                <a:ext cx="52388" cy="38100"/>
              </a:xfrm>
              <a:custGeom>
                <a:avLst/>
                <a:gdLst>
                  <a:gd name="T0" fmla="*/ 14 w 14"/>
                  <a:gd name="T1" fmla="*/ 2 h 10"/>
                  <a:gd name="T2" fmla="*/ 14 w 14"/>
                  <a:gd name="T3" fmla="*/ 3 h 10"/>
                  <a:gd name="T4" fmla="*/ 2 w 14"/>
                  <a:gd name="T5" fmla="*/ 9 h 10"/>
                  <a:gd name="T6" fmla="*/ 1 w 14"/>
                  <a:gd name="T7" fmla="*/ 9 h 10"/>
                  <a:gd name="T8" fmla="*/ 0 w 14"/>
                  <a:gd name="T9" fmla="*/ 7 h 10"/>
                  <a:gd name="T10" fmla="*/ 0 w 14"/>
                  <a:gd name="T11" fmla="*/ 6 h 10"/>
                  <a:gd name="T12" fmla="*/ 12 w 14"/>
                  <a:gd name="T13" fmla="*/ 0 h 10"/>
                  <a:gd name="T14" fmla="*/ 13 w 14"/>
                  <a:gd name="T15" fmla="*/ 0 h 10"/>
                  <a:gd name="T16" fmla="*/ 14 w 14"/>
                  <a:gd name="T1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0">
                    <a:moveTo>
                      <a:pt x="14" y="2"/>
                    </a:moveTo>
                    <a:cubicBezTo>
                      <a:pt x="14" y="3"/>
                      <a:pt x="14" y="3"/>
                      <a:pt x="14" y="3"/>
                    </a:cubicBezTo>
                    <a:cubicBezTo>
                      <a:pt x="2" y="9"/>
                      <a:pt x="2" y="9"/>
                      <a:pt x="2" y="9"/>
                    </a:cubicBezTo>
                    <a:cubicBezTo>
                      <a:pt x="1" y="10"/>
                      <a:pt x="1" y="9"/>
                      <a:pt x="1" y="9"/>
                    </a:cubicBezTo>
                    <a:cubicBezTo>
                      <a:pt x="0" y="7"/>
                      <a:pt x="0" y="7"/>
                      <a:pt x="0" y="7"/>
                    </a:cubicBezTo>
                    <a:cubicBezTo>
                      <a:pt x="0" y="7"/>
                      <a:pt x="0" y="6"/>
                      <a:pt x="0" y="6"/>
                    </a:cubicBezTo>
                    <a:cubicBezTo>
                      <a:pt x="12" y="0"/>
                      <a:pt x="12" y="0"/>
                      <a:pt x="12" y="0"/>
                    </a:cubicBezTo>
                    <a:cubicBezTo>
                      <a:pt x="12" y="0"/>
                      <a:pt x="13" y="0"/>
                      <a:pt x="13" y="0"/>
                    </a:cubicBezTo>
                    <a:lnTo>
                      <a:pt x="14" y="2"/>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8" name="Freeform 71"/>
              <p:cNvSpPr/>
              <p:nvPr/>
            </p:nvSpPr>
            <p:spPr bwMode="auto">
              <a:xfrm>
                <a:off x="2003426" y="1455738"/>
                <a:ext cx="57150" cy="38100"/>
              </a:xfrm>
              <a:custGeom>
                <a:avLst/>
                <a:gdLst>
                  <a:gd name="T0" fmla="*/ 14 w 15"/>
                  <a:gd name="T1" fmla="*/ 3 h 10"/>
                  <a:gd name="T2" fmla="*/ 14 w 15"/>
                  <a:gd name="T3" fmla="*/ 4 h 10"/>
                  <a:gd name="T4" fmla="*/ 2 w 15"/>
                  <a:gd name="T5" fmla="*/ 10 h 10"/>
                  <a:gd name="T6" fmla="*/ 1 w 15"/>
                  <a:gd name="T7" fmla="*/ 9 h 10"/>
                  <a:gd name="T8" fmla="*/ 0 w 15"/>
                  <a:gd name="T9" fmla="*/ 8 h 10"/>
                  <a:gd name="T10" fmla="*/ 1 w 15"/>
                  <a:gd name="T11" fmla="*/ 6 h 10"/>
                  <a:gd name="T12" fmla="*/ 12 w 15"/>
                  <a:gd name="T13" fmla="*/ 0 h 10"/>
                  <a:gd name="T14" fmla="*/ 13 w 15"/>
                  <a:gd name="T15" fmla="*/ 1 h 10"/>
                  <a:gd name="T16" fmla="*/ 14 w 1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14" y="3"/>
                    </a:moveTo>
                    <a:cubicBezTo>
                      <a:pt x="15" y="3"/>
                      <a:pt x="14" y="3"/>
                      <a:pt x="14" y="4"/>
                    </a:cubicBezTo>
                    <a:cubicBezTo>
                      <a:pt x="2" y="10"/>
                      <a:pt x="2" y="10"/>
                      <a:pt x="2" y="10"/>
                    </a:cubicBezTo>
                    <a:cubicBezTo>
                      <a:pt x="2" y="10"/>
                      <a:pt x="1" y="10"/>
                      <a:pt x="1" y="9"/>
                    </a:cubicBezTo>
                    <a:cubicBezTo>
                      <a:pt x="0" y="8"/>
                      <a:pt x="0" y="8"/>
                      <a:pt x="0" y="8"/>
                    </a:cubicBezTo>
                    <a:cubicBezTo>
                      <a:pt x="0" y="7"/>
                      <a:pt x="0" y="7"/>
                      <a:pt x="1" y="6"/>
                    </a:cubicBezTo>
                    <a:cubicBezTo>
                      <a:pt x="12" y="0"/>
                      <a:pt x="12" y="0"/>
                      <a:pt x="12" y="0"/>
                    </a:cubicBezTo>
                    <a:cubicBezTo>
                      <a:pt x="13" y="0"/>
                      <a:pt x="13" y="0"/>
                      <a:pt x="13" y="1"/>
                    </a:cubicBezTo>
                    <a:lnTo>
                      <a:pt x="14" y="3"/>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109" name="组合 108"/>
          <p:cNvGrpSpPr/>
          <p:nvPr/>
        </p:nvGrpSpPr>
        <p:grpSpPr>
          <a:xfrm>
            <a:off x="2632421" y="3053385"/>
            <a:ext cx="734694" cy="747040"/>
            <a:chOff x="2632421" y="3053385"/>
            <a:chExt cx="734694" cy="747040"/>
          </a:xfrm>
        </p:grpSpPr>
        <p:pic>
          <p:nvPicPr>
            <p:cNvPr id="110" name="图片 10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32421" y="3053385"/>
              <a:ext cx="734694" cy="747040"/>
            </a:xfrm>
            <a:prstGeom prst="rect">
              <a:avLst/>
            </a:prstGeom>
            <a:effectLst>
              <a:outerShdw blurRad="50800" dist="38100" dir="8100000" algn="tr" rotWithShape="0">
                <a:prstClr val="black">
                  <a:alpha val="40000"/>
                </a:prstClr>
              </a:outerShdw>
            </a:effectLst>
          </p:spPr>
        </p:pic>
        <p:grpSp>
          <p:nvGrpSpPr>
            <p:cNvPr id="111" name="组合 110"/>
            <p:cNvGrpSpPr/>
            <p:nvPr/>
          </p:nvGrpSpPr>
          <p:grpSpPr>
            <a:xfrm>
              <a:off x="2852688" y="3231856"/>
              <a:ext cx="286926" cy="353872"/>
              <a:chOff x="1674813" y="1797050"/>
              <a:chExt cx="381001" cy="469900"/>
            </a:xfrm>
          </p:grpSpPr>
          <p:sp>
            <p:nvSpPr>
              <p:cNvPr id="112" name="Freeform 72"/>
              <p:cNvSpPr>
                <a:spLocks noEditPoints="1"/>
              </p:cNvSpPr>
              <p:nvPr/>
            </p:nvSpPr>
            <p:spPr bwMode="auto">
              <a:xfrm>
                <a:off x="1674813" y="1978025"/>
                <a:ext cx="90488" cy="288925"/>
              </a:xfrm>
              <a:custGeom>
                <a:avLst/>
                <a:gdLst>
                  <a:gd name="T0" fmla="*/ 2 w 24"/>
                  <a:gd name="T1" fmla="*/ 0 h 76"/>
                  <a:gd name="T2" fmla="*/ 0 w 24"/>
                  <a:gd name="T3" fmla="*/ 75 h 76"/>
                  <a:gd name="T4" fmla="*/ 2 w 24"/>
                  <a:gd name="T5" fmla="*/ 76 h 76"/>
                  <a:gd name="T6" fmla="*/ 8 w 24"/>
                  <a:gd name="T7" fmla="*/ 66 h 76"/>
                  <a:gd name="T8" fmla="*/ 22 w 24"/>
                  <a:gd name="T9" fmla="*/ 76 h 76"/>
                  <a:gd name="T10" fmla="*/ 24 w 24"/>
                  <a:gd name="T11" fmla="*/ 1 h 76"/>
                  <a:gd name="T12" fmla="*/ 11 w 24"/>
                  <a:gd name="T13" fmla="*/ 60 h 76"/>
                  <a:gd name="T14" fmla="*/ 3 w 24"/>
                  <a:gd name="T15" fmla="*/ 55 h 76"/>
                  <a:gd name="T16" fmla="*/ 11 w 24"/>
                  <a:gd name="T17" fmla="*/ 60 h 76"/>
                  <a:gd name="T18" fmla="*/ 3 w 24"/>
                  <a:gd name="T19" fmla="*/ 51 h 76"/>
                  <a:gd name="T20" fmla="*/ 11 w 24"/>
                  <a:gd name="T21" fmla="*/ 46 h 76"/>
                  <a:gd name="T22" fmla="*/ 11 w 24"/>
                  <a:gd name="T23" fmla="*/ 43 h 76"/>
                  <a:gd name="T24" fmla="*/ 3 w 24"/>
                  <a:gd name="T25" fmla="*/ 38 h 76"/>
                  <a:gd name="T26" fmla="*/ 11 w 24"/>
                  <a:gd name="T27" fmla="*/ 43 h 76"/>
                  <a:gd name="T28" fmla="*/ 3 w 24"/>
                  <a:gd name="T29" fmla="*/ 34 h 76"/>
                  <a:gd name="T30" fmla="*/ 11 w 24"/>
                  <a:gd name="T31" fmla="*/ 29 h 76"/>
                  <a:gd name="T32" fmla="*/ 11 w 24"/>
                  <a:gd name="T33" fmla="*/ 26 h 76"/>
                  <a:gd name="T34" fmla="*/ 3 w 24"/>
                  <a:gd name="T35" fmla="*/ 21 h 76"/>
                  <a:gd name="T36" fmla="*/ 11 w 24"/>
                  <a:gd name="T37" fmla="*/ 26 h 76"/>
                  <a:gd name="T38" fmla="*/ 3 w 24"/>
                  <a:gd name="T39" fmla="*/ 17 h 76"/>
                  <a:gd name="T40" fmla="*/ 11 w 24"/>
                  <a:gd name="T41" fmla="*/ 12 h 76"/>
                  <a:gd name="T42" fmla="*/ 11 w 24"/>
                  <a:gd name="T43" fmla="*/ 9 h 76"/>
                  <a:gd name="T44" fmla="*/ 3 w 24"/>
                  <a:gd name="T45" fmla="*/ 3 h 76"/>
                  <a:gd name="T46" fmla="*/ 11 w 24"/>
                  <a:gd name="T47" fmla="*/ 9 h 76"/>
                  <a:gd name="T48" fmla="*/ 13 w 24"/>
                  <a:gd name="T49" fmla="*/ 60 h 76"/>
                  <a:gd name="T50" fmla="*/ 21 w 24"/>
                  <a:gd name="T51" fmla="*/ 55 h 76"/>
                  <a:gd name="T52" fmla="*/ 21 w 24"/>
                  <a:gd name="T53" fmla="*/ 51 h 76"/>
                  <a:gd name="T54" fmla="*/ 13 w 24"/>
                  <a:gd name="T55" fmla="*/ 46 h 76"/>
                  <a:gd name="T56" fmla="*/ 21 w 24"/>
                  <a:gd name="T57" fmla="*/ 51 h 76"/>
                  <a:gd name="T58" fmla="*/ 13 w 24"/>
                  <a:gd name="T59" fmla="*/ 43 h 76"/>
                  <a:gd name="T60" fmla="*/ 21 w 24"/>
                  <a:gd name="T61" fmla="*/ 38 h 76"/>
                  <a:gd name="T62" fmla="*/ 21 w 24"/>
                  <a:gd name="T63" fmla="*/ 34 h 76"/>
                  <a:gd name="T64" fmla="*/ 13 w 24"/>
                  <a:gd name="T65" fmla="*/ 29 h 76"/>
                  <a:gd name="T66" fmla="*/ 21 w 24"/>
                  <a:gd name="T67" fmla="*/ 34 h 76"/>
                  <a:gd name="T68" fmla="*/ 13 w 24"/>
                  <a:gd name="T69" fmla="*/ 26 h 76"/>
                  <a:gd name="T70" fmla="*/ 21 w 24"/>
                  <a:gd name="T71" fmla="*/ 21 h 76"/>
                  <a:gd name="T72" fmla="*/ 21 w 24"/>
                  <a:gd name="T73" fmla="*/ 17 h 76"/>
                  <a:gd name="T74" fmla="*/ 13 w 24"/>
                  <a:gd name="T75" fmla="*/ 12 h 76"/>
                  <a:gd name="T76" fmla="*/ 21 w 24"/>
                  <a:gd name="T77" fmla="*/ 17 h 76"/>
                  <a:gd name="T78" fmla="*/ 13 w 24"/>
                  <a:gd name="T79" fmla="*/ 9 h 76"/>
                  <a:gd name="T80" fmla="*/ 21 w 24"/>
                  <a:gd name="T81" fmla="*/ 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 h="76">
                    <a:moveTo>
                      <a:pt x="22" y="0"/>
                    </a:moveTo>
                    <a:cubicBezTo>
                      <a:pt x="2" y="0"/>
                      <a:pt x="2" y="0"/>
                      <a:pt x="2" y="0"/>
                    </a:cubicBezTo>
                    <a:cubicBezTo>
                      <a:pt x="1" y="0"/>
                      <a:pt x="0" y="1"/>
                      <a:pt x="0" y="1"/>
                    </a:cubicBezTo>
                    <a:cubicBezTo>
                      <a:pt x="0" y="75"/>
                      <a:pt x="0" y="75"/>
                      <a:pt x="0" y="75"/>
                    </a:cubicBezTo>
                    <a:cubicBezTo>
                      <a:pt x="0" y="75"/>
                      <a:pt x="1" y="76"/>
                      <a:pt x="2" y="76"/>
                    </a:cubicBezTo>
                    <a:cubicBezTo>
                      <a:pt x="2" y="76"/>
                      <a:pt x="2" y="76"/>
                      <a:pt x="2" y="76"/>
                    </a:cubicBezTo>
                    <a:cubicBezTo>
                      <a:pt x="2" y="66"/>
                      <a:pt x="2" y="66"/>
                      <a:pt x="2" y="66"/>
                    </a:cubicBezTo>
                    <a:cubicBezTo>
                      <a:pt x="8" y="66"/>
                      <a:pt x="8" y="66"/>
                      <a:pt x="8" y="66"/>
                    </a:cubicBezTo>
                    <a:cubicBezTo>
                      <a:pt x="8" y="76"/>
                      <a:pt x="8" y="76"/>
                      <a:pt x="8" y="76"/>
                    </a:cubicBezTo>
                    <a:cubicBezTo>
                      <a:pt x="22" y="76"/>
                      <a:pt x="22" y="76"/>
                      <a:pt x="22" y="76"/>
                    </a:cubicBezTo>
                    <a:cubicBezTo>
                      <a:pt x="23" y="76"/>
                      <a:pt x="24" y="75"/>
                      <a:pt x="24" y="75"/>
                    </a:cubicBezTo>
                    <a:cubicBezTo>
                      <a:pt x="24" y="1"/>
                      <a:pt x="24" y="1"/>
                      <a:pt x="24" y="1"/>
                    </a:cubicBezTo>
                    <a:cubicBezTo>
                      <a:pt x="24" y="1"/>
                      <a:pt x="23" y="0"/>
                      <a:pt x="22" y="0"/>
                    </a:cubicBezTo>
                    <a:close/>
                    <a:moveTo>
                      <a:pt x="11" y="60"/>
                    </a:moveTo>
                    <a:cubicBezTo>
                      <a:pt x="3" y="60"/>
                      <a:pt x="3" y="60"/>
                      <a:pt x="3" y="60"/>
                    </a:cubicBezTo>
                    <a:cubicBezTo>
                      <a:pt x="3" y="55"/>
                      <a:pt x="3" y="55"/>
                      <a:pt x="3" y="55"/>
                    </a:cubicBezTo>
                    <a:cubicBezTo>
                      <a:pt x="11" y="55"/>
                      <a:pt x="11" y="55"/>
                      <a:pt x="11" y="55"/>
                    </a:cubicBezTo>
                    <a:lnTo>
                      <a:pt x="11" y="60"/>
                    </a:lnTo>
                    <a:close/>
                    <a:moveTo>
                      <a:pt x="11" y="51"/>
                    </a:moveTo>
                    <a:cubicBezTo>
                      <a:pt x="3" y="51"/>
                      <a:pt x="3" y="51"/>
                      <a:pt x="3" y="51"/>
                    </a:cubicBezTo>
                    <a:cubicBezTo>
                      <a:pt x="3" y="46"/>
                      <a:pt x="3" y="46"/>
                      <a:pt x="3" y="46"/>
                    </a:cubicBezTo>
                    <a:cubicBezTo>
                      <a:pt x="11" y="46"/>
                      <a:pt x="11" y="46"/>
                      <a:pt x="11" y="46"/>
                    </a:cubicBezTo>
                    <a:lnTo>
                      <a:pt x="11" y="51"/>
                    </a:lnTo>
                    <a:close/>
                    <a:moveTo>
                      <a:pt x="11" y="43"/>
                    </a:moveTo>
                    <a:cubicBezTo>
                      <a:pt x="3" y="43"/>
                      <a:pt x="3" y="43"/>
                      <a:pt x="3" y="43"/>
                    </a:cubicBezTo>
                    <a:cubicBezTo>
                      <a:pt x="3" y="38"/>
                      <a:pt x="3" y="38"/>
                      <a:pt x="3" y="38"/>
                    </a:cubicBezTo>
                    <a:cubicBezTo>
                      <a:pt x="11" y="38"/>
                      <a:pt x="11" y="38"/>
                      <a:pt x="11" y="38"/>
                    </a:cubicBezTo>
                    <a:lnTo>
                      <a:pt x="11" y="43"/>
                    </a:lnTo>
                    <a:close/>
                    <a:moveTo>
                      <a:pt x="11" y="34"/>
                    </a:moveTo>
                    <a:cubicBezTo>
                      <a:pt x="3" y="34"/>
                      <a:pt x="3" y="34"/>
                      <a:pt x="3" y="34"/>
                    </a:cubicBezTo>
                    <a:cubicBezTo>
                      <a:pt x="3" y="29"/>
                      <a:pt x="3" y="29"/>
                      <a:pt x="3" y="29"/>
                    </a:cubicBezTo>
                    <a:cubicBezTo>
                      <a:pt x="11" y="29"/>
                      <a:pt x="11" y="29"/>
                      <a:pt x="11" y="29"/>
                    </a:cubicBezTo>
                    <a:lnTo>
                      <a:pt x="11" y="34"/>
                    </a:lnTo>
                    <a:close/>
                    <a:moveTo>
                      <a:pt x="11" y="26"/>
                    </a:moveTo>
                    <a:cubicBezTo>
                      <a:pt x="3" y="26"/>
                      <a:pt x="3" y="26"/>
                      <a:pt x="3" y="26"/>
                    </a:cubicBezTo>
                    <a:cubicBezTo>
                      <a:pt x="3" y="21"/>
                      <a:pt x="3" y="21"/>
                      <a:pt x="3" y="21"/>
                    </a:cubicBezTo>
                    <a:cubicBezTo>
                      <a:pt x="11" y="21"/>
                      <a:pt x="11" y="21"/>
                      <a:pt x="11" y="21"/>
                    </a:cubicBezTo>
                    <a:lnTo>
                      <a:pt x="11" y="26"/>
                    </a:lnTo>
                    <a:close/>
                    <a:moveTo>
                      <a:pt x="11" y="17"/>
                    </a:moveTo>
                    <a:cubicBezTo>
                      <a:pt x="3" y="17"/>
                      <a:pt x="3" y="17"/>
                      <a:pt x="3" y="17"/>
                    </a:cubicBezTo>
                    <a:cubicBezTo>
                      <a:pt x="3" y="12"/>
                      <a:pt x="3" y="12"/>
                      <a:pt x="3" y="12"/>
                    </a:cubicBezTo>
                    <a:cubicBezTo>
                      <a:pt x="11" y="12"/>
                      <a:pt x="11" y="12"/>
                      <a:pt x="11" y="12"/>
                    </a:cubicBezTo>
                    <a:lnTo>
                      <a:pt x="11" y="17"/>
                    </a:lnTo>
                    <a:close/>
                    <a:moveTo>
                      <a:pt x="11" y="9"/>
                    </a:moveTo>
                    <a:cubicBezTo>
                      <a:pt x="3" y="9"/>
                      <a:pt x="3" y="9"/>
                      <a:pt x="3" y="9"/>
                    </a:cubicBezTo>
                    <a:cubicBezTo>
                      <a:pt x="3" y="3"/>
                      <a:pt x="3" y="3"/>
                      <a:pt x="3" y="3"/>
                    </a:cubicBezTo>
                    <a:cubicBezTo>
                      <a:pt x="11" y="3"/>
                      <a:pt x="11" y="3"/>
                      <a:pt x="11" y="3"/>
                    </a:cubicBezTo>
                    <a:lnTo>
                      <a:pt x="11" y="9"/>
                    </a:lnTo>
                    <a:close/>
                    <a:moveTo>
                      <a:pt x="21" y="60"/>
                    </a:moveTo>
                    <a:cubicBezTo>
                      <a:pt x="13" y="60"/>
                      <a:pt x="13" y="60"/>
                      <a:pt x="13" y="60"/>
                    </a:cubicBezTo>
                    <a:cubicBezTo>
                      <a:pt x="13" y="55"/>
                      <a:pt x="13" y="55"/>
                      <a:pt x="13" y="55"/>
                    </a:cubicBezTo>
                    <a:cubicBezTo>
                      <a:pt x="21" y="55"/>
                      <a:pt x="21" y="55"/>
                      <a:pt x="21" y="55"/>
                    </a:cubicBezTo>
                    <a:lnTo>
                      <a:pt x="21" y="60"/>
                    </a:lnTo>
                    <a:close/>
                    <a:moveTo>
                      <a:pt x="21" y="51"/>
                    </a:moveTo>
                    <a:cubicBezTo>
                      <a:pt x="13" y="51"/>
                      <a:pt x="13" y="51"/>
                      <a:pt x="13" y="51"/>
                    </a:cubicBezTo>
                    <a:cubicBezTo>
                      <a:pt x="13" y="46"/>
                      <a:pt x="13" y="46"/>
                      <a:pt x="13" y="46"/>
                    </a:cubicBezTo>
                    <a:cubicBezTo>
                      <a:pt x="21" y="46"/>
                      <a:pt x="21" y="46"/>
                      <a:pt x="21" y="46"/>
                    </a:cubicBezTo>
                    <a:lnTo>
                      <a:pt x="21" y="51"/>
                    </a:lnTo>
                    <a:close/>
                    <a:moveTo>
                      <a:pt x="21" y="43"/>
                    </a:moveTo>
                    <a:cubicBezTo>
                      <a:pt x="13" y="43"/>
                      <a:pt x="13" y="43"/>
                      <a:pt x="13" y="43"/>
                    </a:cubicBezTo>
                    <a:cubicBezTo>
                      <a:pt x="13" y="38"/>
                      <a:pt x="13" y="38"/>
                      <a:pt x="13" y="38"/>
                    </a:cubicBezTo>
                    <a:cubicBezTo>
                      <a:pt x="21" y="38"/>
                      <a:pt x="21" y="38"/>
                      <a:pt x="21" y="38"/>
                    </a:cubicBezTo>
                    <a:lnTo>
                      <a:pt x="21" y="43"/>
                    </a:lnTo>
                    <a:close/>
                    <a:moveTo>
                      <a:pt x="21" y="34"/>
                    </a:moveTo>
                    <a:cubicBezTo>
                      <a:pt x="13" y="34"/>
                      <a:pt x="13" y="34"/>
                      <a:pt x="13" y="34"/>
                    </a:cubicBezTo>
                    <a:cubicBezTo>
                      <a:pt x="13" y="29"/>
                      <a:pt x="13" y="29"/>
                      <a:pt x="13" y="29"/>
                    </a:cubicBezTo>
                    <a:cubicBezTo>
                      <a:pt x="21" y="29"/>
                      <a:pt x="21" y="29"/>
                      <a:pt x="21" y="29"/>
                    </a:cubicBezTo>
                    <a:lnTo>
                      <a:pt x="21" y="34"/>
                    </a:lnTo>
                    <a:close/>
                    <a:moveTo>
                      <a:pt x="21" y="26"/>
                    </a:moveTo>
                    <a:cubicBezTo>
                      <a:pt x="13" y="26"/>
                      <a:pt x="13" y="26"/>
                      <a:pt x="13" y="26"/>
                    </a:cubicBezTo>
                    <a:cubicBezTo>
                      <a:pt x="13" y="21"/>
                      <a:pt x="13" y="21"/>
                      <a:pt x="13" y="21"/>
                    </a:cubicBezTo>
                    <a:cubicBezTo>
                      <a:pt x="21" y="21"/>
                      <a:pt x="21" y="21"/>
                      <a:pt x="21" y="21"/>
                    </a:cubicBezTo>
                    <a:lnTo>
                      <a:pt x="21" y="26"/>
                    </a:lnTo>
                    <a:close/>
                    <a:moveTo>
                      <a:pt x="21" y="17"/>
                    </a:moveTo>
                    <a:cubicBezTo>
                      <a:pt x="13" y="17"/>
                      <a:pt x="13" y="17"/>
                      <a:pt x="13" y="17"/>
                    </a:cubicBezTo>
                    <a:cubicBezTo>
                      <a:pt x="13" y="12"/>
                      <a:pt x="13" y="12"/>
                      <a:pt x="13" y="12"/>
                    </a:cubicBezTo>
                    <a:cubicBezTo>
                      <a:pt x="21" y="12"/>
                      <a:pt x="21" y="12"/>
                      <a:pt x="21" y="12"/>
                    </a:cubicBezTo>
                    <a:lnTo>
                      <a:pt x="21" y="17"/>
                    </a:lnTo>
                    <a:close/>
                    <a:moveTo>
                      <a:pt x="21" y="9"/>
                    </a:moveTo>
                    <a:cubicBezTo>
                      <a:pt x="13" y="9"/>
                      <a:pt x="13" y="9"/>
                      <a:pt x="13" y="9"/>
                    </a:cubicBezTo>
                    <a:cubicBezTo>
                      <a:pt x="13" y="3"/>
                      <a:pt x="13" y="3"/>
                      <a:pt x="13" y="3"/>
                    </a:cubicBezTo>
                    <a:cubicBezTo>
                      <a:pt x="21" y="3"/>
                      <a:pt x="21" y="3"/>
                      <a:pt x="21" y="3"/>
                    </a:cubicBezTo>
                    <a:lnTo>
                      <a:pt x="21" y="9"/>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13" name="Freeform 73"/>
              <p:cNvSpPr>
                <a:spLocks noEditPoints="1"/>
              </p:cNvSpPr>
              <p:nvPr/>
            </p:nvSpPr>
            <p:spPr bwMode="auto">
              <a:xfrm>
                <a:off x="1927224" y="2100262"/>
                <a:ext cx="128588" cy="166688"/>
              </a:xfrm>
              <a:custGeom>
                <a:avLst/>
                <a:gdLst>
                  <a:gd name="T0" fmla="*/ 33 w 34"/>
                  <a:gd name="T1" fmla="*/ 0 h 44"/>
                  <a:gd name="T2" fmla="*/ 1 w 34"/>
                  <a:gd name="T3" fmla="*/ 0 h 44"/>
                  <a:gd name="T4" fmla="*/ 0 w 34"/>
                  <a:gd name="T5" fmla="*/ 1 h 44"/>
                  <a:gd name="T6" fmla="*/ 0 w 34"/>
                  <a:gd name="T7" fmla="*/ 43 h 44"/>
                  <a:gd name="T8" fmla="*/ 1 w 34"/>
                  <a:gd name="T9" fmla="*/ 44 h 44"/>
                  <a:gd name="T10" fmla="*/ 33 w 34"/>
                  <a:gd name="T11" fmla="*/ 44 h 44"/>
                  <a:gd name="T12" fmla="*/ 34 w 34"/>
                  <a:gd name="T13" fmla="*/ 43 h 44"/>
                  <a:gd name="T14" fmla="*/ 34 w 34"/>
                  <a:gd name="T15" fmla="*/ 1 h 44"/>
                  <a:gd name="T16" fmla="*/ 33 w 34"/>
                  <a:gd name="T17" fmla="*/ 0 h 44"/>
                  <a:gd name="T18" fmla="*/ 15 w 34"/>
                  <a:gd name="T19" fmla="*/ 37 h 44"/>
                  <a:gd name="T20" fmla="*/ 2 w 34"/>
                  <a:gd name="T21" fmla="*/ 37 h 44"/>
                  <a:gd name="T22" fmla="*/ 2 w 34"/>
                  <a:gd name="T23" fmla="*/ 32 h 44"/>
                  <a:gd name="T24" fmla="*/ 15 w 34"/>
                  <a:gd name="T25" fmla="*/ 32 h 44"/>
                  <a:gd name="T26" fmla="*/ 15 w 34"/>
                  <a:gd name="T27" fmla="*/ 37 h 44"/>
                  <a:gd name="T28" fmla="*/ 15 w 34"/>
                  <a:gd name="T29" fmla="*/ 28 h 44"/>
                  <a:gd name="T30" fmla="*/ 2 w 34"/>
                  <a:gd name="T31" fmla="*/ 28 h 44"/>
                  <a:gd name="T32" fmla="*/ 2 w 34"/>
                  <a:gd name="T33" fmla="*/ 22 h 44"/>
                  <a:gd name="T34" fmla="*/ 15 w 34"/>
                  <a:gd name="T35" fmla="*/ 22 h 44"/>
                  <a:gd name="T36" fmla="*/ 15 w 34"/>
                  <a:gd name="T37" fmla="*/ 28 h 44"/>
                  <a:gd name="T38" fmla="*/ 15 w 34"/>
                  <a:gd name="T39" fmla="*/ 18 h 44"/>
                  <a:gd name="T40" fmla="*/ 2 w 34"/>
                  <a:gd name="T41" fmla="*/ 18 h 44"/>
                  <a:gd name="T42" fmla="*/ 2 w 34"/>
                  <a:gd name="T43" fmla="*/ 13 h 44"/>
                  <a:gd name="T44" fmla="*/ 15 w 34"/>
                  <a:gd name="T45" fmla="*/ 13 h 44"/>
                  <a:gd name="T46" fmla="*/ 15 w 34"/>
                  <a:gd name="T47" fmla="*/ 18 h 44"/>
                  <a:gd name="T48" fmla="*/ 15 w 34"/>
                  <a:gd name="T49" fmla="*/ 9 h 44"/>
                  <a:gd name="T50" fmla="*/ 2 w 34"/>
                  <a:gd name="T51" fmla="*/ 9 h 44"/>
                  <a:gd name="T52" fmla="*/ 2 w 34"/>
                  <a:gd name="T53" fmla="*/ 3 h 44"/>
                  <a:gd name="T54" fmla="*/ 15 w 34"/>
                  <a:gd name="T55" fmla="*/ 3 h 44"/>
                  <a:gd name="T56" fmla="*/ 15 w 34"/>
                  <a:gd name="T57" fmla="*/ 9 h 44"/>
                  <a:gd name="T58" fmla="*/ 32 w 34"/>
                  <a:gd name="T59" fmla="*/ 37 h 44"/>
                  <a:gd name="T60" fmla="*/ 19 w 34"/>
                  <a:gd name="T61" fmla="*/ 37 h 44"/>
                  <a:gd name="T62" fmla="*/ 19 w 34"/>
                  <a:gd name="T63" fmla="*/ 32 h 44"/>
                  <a:gd name="T64" fmla="*/ 32 w 34"/>
                  <a:gd name="T65" fmla="*/ 32 h 44"/>
                  <a:gd name="T66" fmla="*/ 32 w 34"/>
                  <a:gd name="T67" fmla="*/ 37 h 44"/>
                  <a:gd name="T68" fmla="*/ 32 w 34"/>
                  <a:gd name="T69" fmla="*/ 28 h 44"/>
                  <a:gd name="T70" fmla="*/ 19 w 34"/>
                  <a:gd name="T71" fmla="*/ 28 h 44"/>
                  <a:gd name="T72" fmla="*/ 19 w 34"/>
                  <a:gd name="T73" fmla="*/ 22 h 44"/>
                  <a:gd name="T74" fmla="*/ 32 w 34"/>
                  <a:gd name="T75" fmla="*/ 22 h 44"/>
                  <a:gd name="T76" fmla="*/ 32 w 34"/>
                  <a:gd name="T77" fmla="*/ 28 h 44"/>
                  <a:gd name="T78" fmla="*/ 32 w 34"/>
                  <a:gd name="T79" fmla="*/ 18 h 44"/>
                  <a:gd name="T80" fmla="*/ 19 w 34"/>
                  <a:gd name="T81" fmla="*/ 18 h 44"/>
                  <a:gd name="T82" fmla="*/ 19 w 34"/>
                  <a:gd name="T83" fmla="*/ 13 h 44"/>
                  <a:gd name="T84" fmla="*/ 32 w 34"/>
                  <a:gd name="T85" fmla="*/ 13 h 44"/>
                  <a:gd name="T86" fmla="*/ 32 w 34"/>
                  <a:gd name="T87" fmla="*/ 18 h 44"/>
                  <a:gd name="T88" fmla="*/ 32 w 34"/>
                  <a:gd name="T89" fmla="*/ 9 h 44"/>
                  <a:gd name="T90" fmla="*/ 19 w 34"/>
                  <a:gd name="T91" fmla="*/ 9 h 44"/>
                  <a:gd name="T92" fmla="*/ 19 w 34"/>
                  <a:gd name="T93" fmla="*/ 3 h 44"/>
                  <a:gd name="T94" fmla="*/ 32 w 34"/>
                  <a:gd name="T95" fmla="*/ 3 h 44"/>
                  <a:gd name="T96" fmla="*/ 32 w 34"/>
                  <a:gd name="T97" fmla="*/ 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44">
                    <a:moveTo>
                      <a:pt x="33" y="0"/>
                    </a:moveTo>
                    <a:cubicBezTo>
                      <a:pt x="1" y="0"/>
                      <a:pt x="1" y="0"/>
                      <a:pt x="1" y="0"/>
                    </a:cubicBezTo>
                    <a:cubicBezTo>
                      <a:pt x="1" y="0"/>
                      <a:pt x="0" y="1"/>
                      <a:pt x="0" y="1"/>
                    </a:cubicBezTo>
                    <a:cubicBezTo>
                      <a:pt x="0" y="43"/>
                      <a:pt x="0" y="43"/>
                      <a:pt x="0" y="43"/>
                    </a:cubicBezTo>
                    <a:cubicBezTo>
                      <a:pt x="0" y="44"/>
                      <a:pt x="1" y="44"/>
                      <a:pt x="1" y="44"/>
                    </a:cubicBezTo>
                    <a:cubicBezTo>
                      <a:pt x="33" y="44"/>
                      <a:pt x="33" y="44"/>
                      <a:pt x="33" y="44"/>
                    </a:cubicBezTo>
                    <a:cubicBezTo>
                      <a:pt x="33" y="44"/>
                      <a:pt x="34" y="44"/>
                      <a:pt x="34" y="43"/>
                    </a:cubicBezTo>
                    <a:cubicBezTo>
                      <a:pt x="34" y="1"/>
                      <a:pt x="34" y="1"/>
                      <a:pt x="34" y="1"/>
                    </a:cubicBezTo>
                    <a:cubicBezTo>
                      <a:pt x="34" y="1"/>
                      <a:pt x="33" y="0"/>
                      <a:pt x="33" y="0"/>
                    </a:cubicBezTo>
                    <a:close/>
                    <a:moveTo>
                      <a:pt x="15" y="37"/>
                    </a:moveTo>
                    <a:cubicBezTo>
                      <a:pt x="2" y="37"/>
                      <a:pt x="2" y="37"/>
                      <a:pt x="2" y="37"/>
                    </a:cubicBezTo>
                    <a:cubicBezTo>
                      <a:pt x="2" y="32"/>
                      <a:pt x="2" y="32"/>
                      <a:pt x="2" y="32"/>
                    </a:cubicBezTo>
                    <a:cubicBezTo>
                      <a:pt x="15" y="32"/>
                      <a:pt x="15" y="32"/>
                      <a:pt x="15" y="32"/>
                    </a:cubicBezTo>
                    <a:lnTo>
                      <a:pt x="15" y="37"/>
                    </a:lnTo>
                    <a:close/>
                    <a:moveTo>
                      <a:pt x="15" y="28"/>
                    </a:moveTo>
                    <a:cubicBezTo>
                      <a:pt x="2" y="28"/>
                      <a:pt x="2" y="28"/>
                      <a:pt x="2" y="28"/>
                    </a:cubicBezTo>
                    <a:cubicBezTo>
                      <a:pt x="2" y="22"/>
                      <a:pt x="2" y="22"/>
                      <a:pt x="2" y="22"/>
                    </a:cubicBezTo>
                    <a:cubicBezTo>
                      <a:pt x="15" y="22"/>
                      <a:pt x="15" y="22"/>
                      <a:pt x="15" y="22"/>
                    </a:cubicBezTo>
                    <a:lnTo>
                      <a:pt x="15" y="28"/>
                    </a:lnTo>
                    <a:close/>
                    <a:moveTo>
                      <a:pt x="15" y="18"/>
                    </a:moveTo>
                    <a:cubicBezTo>
                      <a:pt x="2" y="18"/>
                      <a:pt x="2" y="18"/>
                      <a:pt x="2" y="18"/>
                    </a:cubicBezTo>
                    <a:cubicBezTo>
                      <a:pt x="2" y="13"/>
                      <a:pt x="2" y="13"/>
                      <a:pt x="2" y="13"/>
                    </a:cubicBezTo>
                    <a:cubicBezTo>
                      <a:pt x="15" y="13"/>
                      <a:pt x="15" y="13"/>
                      <a:pt x="15" y="13"/>
                    </a:cubicBezTo>
                    <a:lnTo>
                      <a:pt x="15" y="18"/>
                    </a:lnTo>
                    <a:close/>
                    <a:moveTo>
                      <a:pt x="15" y="9"/>
                    </a:moveTo>
                    <a:cubicBezTo>
                      <a:pt x="2" y="9"/>
                      <a:pt x="2" y="9"/>
                      <a:pt x="2" y="9"/>
                    </a:cubicBezTo>
                    <a:cubicBezTo>
                      <a:pt x="2" y="3"/>
                      <a:pt x="2" y="3"/>
                      <a:pt x="2" y="3"/>
                    </a:cubicBezTo>
                    <a:cubicBezTo>
                      <a:pt x="15" y="3"/>
                      <a:pt x="15" y="3"/>
                      <a:pt x="15" y="3"/>
                    </a:cubicBezTo>
                    <a:lnTo>
                      <a:pt x="15" y="9"/>
                    </a:lnTo>
                    <a:close/>
                    <a:moveTo>
                      <a:pt x="32" y="37"/>
                    </a:moveTo>
                    <a:cubicBezTo>
                      <a:pt x="19" y="37"/>
                      <a:pt x="19" y="37"/>
                      <a:pt x="19" y="37"/>
                    </a:cubicBezTo>
                    <a:cubicBezTo>
                      <a:pt x="19" y="32"/>
                      <a:pt x="19" y="32"/>
                      <a:pt x="19" y="32"/>
                    </a:cubicBezTo>
                    <a:cubicBezTo>
                      <a:pt x="32" y="32"/>
                      <a:pt x="32" y="32"/>
                      <a:pt x="32" y="32"/>
                    </a:cubicBezTo>
                    <a:lnTo>
                      <a:pt x="32" y="37"/>
                    </a:lnTo>
                    <a:close/>
                    <a:moveTo>
                      <a:pt x="32" y="28"/>
                    </a:moveTo>
                    <a:cubicBezTo>
                      <a:pt x="19" y="28"/>
                      <a:pt x="19" y="28"/>
                      <a:pt x="19" y="28"/>
                    </a:cubicBezTo>
                    <a:cubicBezTo>
                      <a:pt x="19" y="22"/>
                      <a:pt x="19" y="22"/>
                      <a:pt x="19" y="22"/>
                    </a:cubicBezTo>
                    <a:cubicBezTo>
                      <a:pt x="32" y="22"/>
                      <a:pt x="32" y="22"/>
                      <a:pt x="32" y="22"/>
                    </a:cubicBezTo>
                    <a:lnTo>
                      <a:pt x="32" y="28"/>
                    </a:lnTo>
                    <a:close/>
                    <a:moveTo>
                      <a:pt x="32" y="18"/>
                    </a:moveTo>
                    <a:cubicBezTo>
                      <a:pt x="19" y="18"/>
                      <a:pt x="19" y="18"/>
                      <a:pt x="19" y="18"/>
                    </a:cubicBezTo>
                    <a:cubicBezTo>
                      <a:pt x="19" y="13"/>
                      <a:pt x="19" y="13"/>
                      <a:pt x="19" y="13"/>
                    </a:cubicBezTo>
                    <a:cubicBezTo>
                      <a:pt x="32" y="13"/>
                      <a:pt x="32" y="13"/>
                      <a:pt x="32" y="13"/>
                    </a:cubicBezTo>
                    <a:lnTo>
                      <a:pt x="32" y="18"/>
                    </a:lnTo>
                    <a:close/>
                    <a:moveTo>
                      <a:pt x="32" y="9"/>
                    </a:moveTo>
                    <a:cubicBezTo>
                      <a:pt x="19" y="9"/>
                      <a:pt x="19" y="9"/>
                      <a:pt x="19" y="9"/>
                    </a:cubicBezTo>
                    <a:cubicBezTo>
                      <a:pt x="19" y="3"/>
                      <a:pt x="19" y="3"/>
                      <a:pt x="19" y="3"/>
                    </a:cubicBezTo>
                    <a:cubicBezTo>
                      <a:pt x="32" y="3"/>
                      <a:pt x="32" y="3"/>
                      <a:pt x="32" y="3"/>
                    </a:cubicBezTo>
                    <a:lnTo>
                      <a:pt x="32" y="9"/>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14" name="Freeform 74"/>
              <p:cNvSpPr>
                <a:spLocks noEditPoints="1"/>
              </p:cNvSpPr>
              <p:nvPr/>
            </p:nvSpPr>
            <p:spPr bwMode="auto">
              <a:xfrm>
                <a:off x="1781176" y="1797050"/>
                <a:ext cx="131763" cy="469900"/>
              </a:xfrm>
              <a:custGeom>
                <a:avLst/>
                <a:gdLst>
                  <a:gd name="T0" fmla="*/ 23 w 35"/>
                  <a:gd name="T1" fmla="*/ 11 h 124"/>
                  <a:gd name="T2" fmla="*/ 22 w 35"/>
                  <a:gd name="T3" fmla="*/ 0 h 124"/>
                  <a:gd name="T4" fmla="*/ 21 w 35"/>
                  <a:gd name="T5" fmla="*/ 11 h 124"/>
                  <a:gd name="T6" fmla="*/ 8 w 35"/>
                  <a:gd name="T7" fmla="*/ 9 h 124"/>
                  <a:gd name="T8" fmla="*/ 4 w 35"/>
                  <a:gd name="T9" fmla="*/ 7 h 124"/>
                  <a:gd name="T10" fmla="*/ 3 w 35"/>
                  <a:gd name="T11" fmla="*/ 11 h 124"/>
                  <a:gd name="T12" fmla="*/ 0 w 35"/>
                  <a:gd name="T13" fmla="*/ 13 h 124"/>
                  <a:gd name="T14" fmla="*/ 2 w 35"/>
                  <a:gd name="T15" fmla="*/ 124 h 124"/>
                  <a:gd name="T16" fmla="*/ 3 w 35"/>
                  <a:gd name="T17" fmla="*/ 109 h 124"/>
                  <a:gd name="T18" fmla="*/ 12 w 35"/>
                  <a:gd name="T19" fmla="*/ 124 h 124"/>
                  <a:gd name="T20" fmla="*/ 35 w 35"/>
                  <a:gd name="T21" fmla="*/ 122 h 124"/>
                  <a:gd name="T22" fmla="*/ 32 w 35"/>
                  <a:gd name="T23" fmla="*/ 11 h 124"/>
                  <a:gd name="T24" fmla="*/ 4 w 35"/>
                  <a:gd name="T25" fmla="*/ 100 h 124"/>
                  <a:gd name="T26" fmla="*/ 16 w 35"/>
                  <a:gd name="T27" fmla="*/ 93 h 124"/>
                  <a:gd name="T28" fmla="*/ 16 w 35"/>
                  <a:gd name="T29" fmla="*/ 87 h 124"/>
                  <a:gd name="T30" fmla="*/ 4 w 35"/>
                  <a:gd name="T31" fmla="*/ 80 h 124"/>
                  <a:gd name="T32" fmla="*/ 16 w 35"/>
                  <a:gd name="T33" fmla="*/ 87 h 124"/>
                  <a:gd name="T34" fmla="*/ 4 w 35"/>
                  <a:gd name="T35" fmla="*/ 75 h 124"/>
                  <a:gd name="T36" fmla="*/ 16 w 35"/>
                  <a:gd name="T37" fmla="*/ 67 h 124"/>
                  <a:gd name="T38" fmla="*/ 16 w 35"/>
                  <a:gd name="T39" fmla="*/ 62 h 124"/>
                  <a:gd name="T40" fmla="*/ 4 w 35"/>
                  <a:gd name="T41" fmla="*/ 54 h 124"/>
                  <a:gd name="T42" fmla="*/ 16 w 35"/>
                  <a:gd name="T43" fmla="*/ 62 h 124"/>
                  <a:gd name="T44" fmla="*/ 4 w 35"/>
                  <a:gd name="T45" fmla="*/ 49 h 124"/>
                  <a:gd name="T46" fmla="*/ 16 w 35"/>
                  <a:gd name="T47" fmla="*/ 41 h 124"/>
                  <a:gd name="T48" fmla="*/ 16 w 35"/>
                  <a:gd name="T49" fmla="*/ 36 h 124"/>
                  <a:gd name="T50" fmla="*/ 4 w 35"/>
                  <a:gd name="T51" fmla="*/ 29 h 124"/>
                  <a:gd name="T52" fmla="*/ 16 w 35"/>
                  <a:gd name="T53" fmla="*/ 36 h 124"/>
                  <a:gd name="T54" fmla="*/ 4 w 35"/>
                  <a:gd name="T55" fmla="*/ 24 h 124"/>
                  <a:gd name="T56" fmla="*/ 16 w 35"/>
                  <a:gd name="T57" fmla="*/ 16 h 124"/>
                  <a:gd name="T58" fmla="*/ 30 w 35"/>
                  <a:gd name="T59" fmla="*/ 100 h 124"/>
                  <a:gd name="T60" fmla="*/ 18 w 35"/>
                  <a:gd name="T61" fmla="*/ 93 h 124"/>
                  <a:gd name="T62" fmla="*/ 30 w 35"/>
                  <a:gd name="T63" fmla="*/ 100 h 124"/>
                  <a:gd name="T64" fmla="*/ 18 w 35"/>
                  <a:gd name="T65" fmla="*/ 87 h 124"/>
                  <a:gd name="T66" fmla="*/ 30 w 35"/>
                  <a:gd name="T67" fmla="*/ 80 h 124"/>
                  <a:gd name="T68" fmla="*/ 30 w 35"/>
                  <a:gd name="T69" fmla="*/ 75 h 124"/>
                  <a:gd name="T70" fmla="*/ 18 w 35"/>
                  <a:gd name="T71" fmla="*/ 67 h 124"/>
                  <a:gd name="T72" fmla="*/ 30 w 35"/>
                  <a:gd name="T73" fmla="*/ 75 h 124"/>
                  <a:gd name="T74" fmla="*/ 18 w 35"/>
                  <a:gd name="T75" fmla="*/ 62 h 124"/>
                  <a:gd name="T76" fmla="*/ 30 w 35"/>
                  <a:gd name="T77" fmla="*/ 54 h 124"/>
                  <a:gd name="T78" fmla="*/ 30 w 35"/>
                  <a:gd name="T79" fmla="*/ 49 h 124"/>
                  <a:gd name="T80" fmla="*/ 18 w 35"/>
                  <a:gd name="T81" fmla="*/ 41 h 124"/>
                  <a:gd name="T82" fmla="*/ 30 w 35"/>
                  <a:gd name="T83" fmla="*/ 49 h 124"/>
                  <a:gd name="T84" fmla="*/ 18 w 35"/>
                  <a:gd name="T85" fmla="*/ 36 h 124"/>
                  <a:gd name="T86" fmla="*/ 30 w 35"/>
                  <a:gd name="T87" fmla="*/ 29 h 124"/>
                  <a:gd name="T88" fmla="*/ 30 w 35"/>
                  <a:gd name="T89" fmla="*/ 24 h 124"/>
                  <a:gd name="T90" fmla="*/ 18 w 35"/>
                  <a:gd name="T91" fmla="*/ 16 h 124"/>
                  <a:gd name="T92" fmla="*/ 30 w 35"/>
                  <a:gd name="T93" fmla="*/ 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 h="124">
                    <a:moveTo>
                      <a:pt x="32" y="11"/>
                    </a:moveTo>
                    <a:cubicBezTo>
                      <a:pt x="23" y="11"/>
                      <a:pt x="23" y="11"/>
                      <a:pt x="23" y="11"/>
                    </a:cubicBezTo>
                    <a:cubicBezTo>
                      <a:pt x="23" y="1"/>
                      <a:pt x="23" y="1"/>
                      <a:pt x="23" y="1"/>
                    </a:cubicBezTo>
                    <a:cubicBezTo>
                      <a:pt x="23" y="1"/>
                      <a:pt x="22" y="0"/>
                      <a:pt x="22" y="0"/>
                    </a:cubicBezTo>
                    <a:cubicBezTo>
                      <a:pt x="21" y="0"/>
                      <a:pt x="21" y="1"/>
                      <a:pt x="21" y="1"/>
                    </a:cubicBezTo>
                    <a:cubicBezTo>
                      <a:pt x="21" y="11"/>
                      <a:pt x="21" y="11"/>
                      <a:pt x="21" y="11"/>
                    </a:cubicBezTo>
                    <a:cubicBezTo>
                      <a:pt x="8" y="11"/>
                      <a:pt x="8" y="11"/>
                      <a:pt x="8" y="11"/>
                    </a:cubicBezTo>
                    <a:cubicBezTo>
                      <a:pt x="8" y="9"/>
                      <a:pt x="8" y="9"/>
                      <a:pt x="8" y="9"/>
                    </a:cubicBezTo>
                    <a:cubicBezTo>
                      <a:pt x="8" y="8"/>
                      <a:pt x="7" y="7"/>
                      <a:pt x="6" y="7"/>
                    </a:cubicBezTo>
                    <a:cubicBezTo>
                      <a:pt x="4" y="7"/>
                      <a:pt x="4" y="7"/>
                      <a:pt x="4" y="7"/>
                    </a:cubicBezTo>
                    <a:cubicBezTo>
                      <a:pt x="3" y="7"/>
                      <a:pt x="3" y="8"/>
                      <a:pt x="3" y="9"/>
                    </a:cubicBezTo>
                    <a:cubicBezTo>
                      <a:pt x="3" y="11"/>
                      <a:pt x="3" y="11"/>
                      <a:pt x="3" y="11"/>
                    </a:cubicBezTo>
                    <a:cubicBezTo>
                      <a:pt x="2" y="11"/>
                      <a:pt x="2" y="11"/>
                      <a:pt x="2" y="11"/>
                    </a:cubicBezTo>
                    <a:cubicBezTo>
                      <a:pt x="1" y="11"/>
                      <a:pt x="0" y="12"/>
                      <a:pt x="0" y="13"/>
                    </a:cubicBezTo>
                    <a:cubicBezTo>
                      <a:pt x="0" y="122"/>
                      <a:pt x="0" y="122"/>
                      <a:pt x="0" y="122"/>
                    </a:cubicBezTo>
                    <a:cubicBezTo>
                      <a:pt x="0" y="123"/>
                      <a:pt x="1" y="124"/>
                      <a:pt x="2" y="124"/>
                    </a:cubicBezTo>
                    <a:cubicBezTo>
                      <a:pt x="3" y="124"/>
                      <a:pt x="3" y="124"/>
                      <a:pt x="3" y="124"/>
                    </a:cubicBezTo>
                    <a:cubicBezTo>
                      <a:pt x="3" y="109"/>
                      <a:pt x="3" y="109"/>
                      <a:pt x="3" y="109"/>
                    </a:cubicBezTo>
                    <a:cubicBezTo>
                      <a:pt x="12" y="109"/>
                      <a:pt x="12" y="109"/>
                      <a:pt x="12" y="109"/>
                    </a:cubicBezTo>
                    <a:cubicBezTo>
                      <a:pt x="12" y="124"/>
                      <a:pt x="12" y="124"/>
                      <a:pt x="12" y="124"/>
                    </a:cubicBezTo>
                    <a:cubicBezTo>
                      <a:pt x="32" y="124"/>
                      <a:pt x="32" y="124"/>
                      <a:pt x="32" y="124"/>
                    </a:cubicBezTo>
                    <a:cubicBezTo>
                      <a:pt x="34" y="124"/>
                      <a:pt x="35" y="123"/>
                      <a:pt x="35" y="122"/>
                    </a:cubicBezTo>
                    <a:cubicBezTo>
                      <a:pt x="35" y="13"/>
                      <a:pt x="35" y="13"/>
                      <a:pt x="35" y="13"/>
                    </a:cubicBezTo>
                    <a:cubicBezTo>
                      <a:pt x="35" y="12"/>
                      <a:pt x="34" y="11"/>
                      <a:pt x="32" y="11"/>
                    </a:cubicBezTo>
                    <a:close/>
                    <a:moveTo>
                      <a:pt x="16" y="100"/>
                    </a:moveTo>
                    <a:cubicBezTo>
                      <a:pt x="4" y="100"/>
                      <a:pt x="4" y="100"/>
                      <a:pt x="4" y="100"/>
                    </a:cubicBezTo>
                    <a:cubicBezTo>
                      <a:pt x="4" y="93"/>
                      <a:pt x="4" y="93"/>
                      <a:pt x="4" y="93"/>
                    </a:cubicBezTo>
                    <a:cubicBezTo>
                      <a:pt x="16" y="93"/>
                      <a:pt x="16" y="93"/>
                      <a:pt x="16" y="93"/>
                    </a:cubicBezTo>
                    <a:lnTo>
                      <a:pt x="16" y="100"/>
                    </a:lnTo>
                    <a:close/>
                    <a:moveTo>
                      <a:pt x="16" y="87"/>
                    </a:moveTo>
                    <a:cubicBezTo>
                      <a:pt x="4" y="87"/>
                      <a:pt x="4" y="87"/>
                      <a:pt x="4" y="87"/>
                    </a:cubicBezTo>
                    <a:cubicBezTo>
                      <a:pt x="4" y="80"/>
                      <a:pt x="4" y="80"/>
                      <a:pt x="4" y="80"/>
                    </a:cubicBezTo>
                    <a:cubicBezTo>
                      <a:pt x="16" y="80"/>
                      <a:pt x="16" y="80"/>
                      <a:pt x="16" y="80"/>
                    </a:cubicBezTo>
                    <a:lnTo>
                      <a:pt x="16" y="87"/>
                    </a:lnTo>
                    <a:close/>
                    <a:moveTo>
                      <a:pt x="16" y="75"/>
                    </a:moveTo>
                    <a:cubicBezTo>
                      <a:pt x="4" y="75"/>
                      <a:pt x="4" y="75"/>
                      <a:pt x="4" y="75"/>
                    </a:cubicBezTo>
                    <a:cubicBezTo>
                      <a:pt x="4" y="67"/>
                      <a:pt x="4" y="67"/>
                      <a:pt x="4" y="67"/>
                    </a:cubicBezTo>
                    <a:cubicBezTo>
                      <a:pt x="16" y="67"/>
                      <a:pt x="16" y="67"/>
                      <a:pt x="16" y="67"/>
                    </a:cubicBezTo>
                    <a:lnTo>
                      <a:pt x="16" y="75"/>
                    </a:lnTo>
                    <a:close/>
                    <a:moveTo>
                      <a:pt x="16" y="62"/>
                    </a:moveTo>
                    <a:cubicBezTo>
                      <a:pt x="4" y="62"/>
                      <a:pt x="4" y="62"/>
                      <a:pt x="4" y="62"/>
                    </a:cubicBezTo>
                    <a:cubicBezTo>
                      <a:pt x="4" y="54"/>
                      <a:pt x="4" y="54"/>
                      <a:pt x="4" y="54"/>
                    </a:cubicBezTo>
                    <a:cubicBezTo>
                      <a:pt x="16" y="54"/>
                      <a:pt x="16" y="54"/>
                      <a:pt x="16" y="54"/>
                    </a:cubicBezTo>
                    <a:lnTo>
                      <a:pt x="16" y="62"/>
                    </a:lnTo>
                    <a:close/>
                    <a:moveTo>
                      <a:pt x="16" y="49"/>
                    </a:moveTo>
                    <a:cubicBezTo>
                      <a:pt x="4" y="49"/>
                      <a:pt x="4" y="49"/>
                      <a:pt x="4" y="49"/>
                    </a:cubicBezTo>
                    <a:cubicBezTo>
                      <a:pt x="4" y="41"/>
                      <a:pt x="4" y="41"/>
                      <a:pt x="4" y="41"/>
                    </a:cubicBezTo>
                    <a:cubicBezTo>
                      <a:pt x="16" y="41"/>
                      <a:pt x="16" y="41"/>
                      <a:pt x="16" y="41"/>
                    </a:cubicBezTo>
                    <a:lnTo>
                      <a:pt x="16" y="49"/>
                    </a:lnTo>
                    <a:close/>
                    <a:moveTo>
                      <a:pt x="16" y="36"/>
                    </a:moveTo>
                    <a:cubicBezTo>
                      <a:pt x="4" y="36"/>
                      <a:pt x="4" y="36"/>
                      <a:pt x="4" y="36"/>
                    </a:cubicBezTo>
                    <a:cubicBezTo>
                      <a:pt x="4" y="29"/>
                      <a:pt x="4" y="29"/>
                      <a:pt x="4" y="29"/>
                    </a:cubicBezTo>
                    <a:cubicBezTo>
                      <a:pt x="16" y="29"/>
                      <a:pt x="16" y="29"/>
                      <a:pt x="16" y="29"/>
                    </a:cubicBezTo>
                    <a:lnTo>
                      <a:pt x="16" y="36"/>
                    </a:lnTo>
                    <a:close/>
                    <a:moveTo>
                      <a:pt x="16" y="24"/>
                    </a:moveTo>
                    <a:cubicBezTo>
                      <a:pt x="4" y="24"/>
                      <a:pt x="4" y="24"/>
                      <a:pt x="4" y="24"/>
                    </a:cubicBezTo>
                    <a:cubicBezTo>
                      <a:pt x="4" y="16"/>
                      <a:pt x="4" y="16"/>
                      <a:pt x="4" y="16"/>
                    </a:cubicBezTo>
                    <a:cubicBezTo>
                      <a:pt x="16" y="16"/>
                      <a:pt x="16" y="16"/>
                      <a:pt x="16" y="16"/>
                    </a:cubicBezTo>
                    <a:lnTo>
                      <a:pt x="16" y="24"/>
                    </a:lnTo>
                    <a:close/>
                    <a:moveTo>
                      <a:pt x="30" y="100"/>
                    </a:moveTo>
                    <a:cubicBezTo>
                      <a:pt x="18" y="100"/>
                      <a:pt x="18" y="100"/>
                      <a:pt x="18" y="100"/>
                    </a:cubicBezTo>
                    <a:cubicBezTo>
                      <a:pt x="18" y="93"/>
                      <a:pt x="18" y="93"/>
                      <a:pt x="18" y="93"/>
                    </a:cubicBezTo>
                    <a:cubicBezTo>
                      <a:pt x="30" y="93"/>
                      <a:pt x="30" y="93"/>
                      <a:pt x="30" y="93"/>
                    </a:cubicBezTo>
                    <a:lnTo>
                      <a:pt x="30" y="100"/>
                    </a:lnTo>
                    <a:close/>
                    <a:moveTo>
                      <a:pt x="30" y="87"/>
                    </a:moveTo>
                    <a:cubicBezTo>
                      <a:pt x="18" y="87"/>
                      <a:pt x="18" y="87"/>
                      <a:pt x="18" y="87"/>
                    </a:cubicBezTo>
                    <a:cubicBezTo>
                      <a:pt x="18" y="80"/>
                      <a:pt x="18" y="80"/>
                      <a:pt x="18" y="80"/>
                    </a:cubicBezTo>
                    <a:cubicBezTo>
                      <a:pt x="30" y="80"/>
                      <a:pt x="30" y="80"/>
                      <a:pt x="30" y="80"/>
                    </a:cubicBezTo>
                    <a:lnTo>
                      <a:pt x="30" y="87"/>
                    </a:lnTo>
                    <a:close/>
                    <a:moveTo>
                      <a:pt x="30" y="75"/>
                    </a:moveTo>
                    <a:cubicBezTo>
                      <a:pt x="18" y="75"/>
                      <a:pt x="18" y="75"/>
                      <a:pt x="18" y="75"/>
                    </a:cubicBezTo>
                    <a:cubicBezTo>
                      <a:pt x="18" y="67"/>
                      <a:pt x="18" y="67"/>
                      <a:pt x="18" y="67"/>
                    </a:cubicBezTo>
                    <a:cubicBezTo>
                      <a:pt x="30" y="67"/>
                      <a:pt x="30" y="67"/>
                      <a:pt x="30" y="67"/>
                    </a:cubicBezTo>
                    <a:lnTo>
                      <a:pt x="30" y="75"/>
                    </a:lnTo>
                    <a:close/>
                    <a:moveTo>
                      <a:pt x="30" y="62"/>
                    </a:moveTo>
                    <a:cubicBezTo>
                      <a:pt x="18" y="62"/>
                      <a:pt x="18" y="62"/>
                      <a:pt x="18" y="62"/>
                    </a:cubicBezTo>
                    <a:cubicBezTo>
                      <a:pt x="18" y="54"/>
                      <a:pt x="18" y="54"/>
                      <a:pt x="18" y="54"/>
                    </a:cubicBezTo>
                    <a:cubicBezTo>
                      <a:pt x="30" y="54"/>
                      <a:pt x="30" y="54"/>
                      <a:pt x="30" y="54"/>
                    </a:cubicBezTo>
                    <a:lnTo>
                      <a:pt x="30" y="62"/>
                    </a:lnTo>
                    <a:close/>
                    <a:moveTo>
                      <a:pt x="30" y="49"/>
                    </a:moveTo>
                    <a:cubicBezTo>
                      <a:pt x="18" y="49"/>
                      <a:pt x="18" y="49"/>
                      <a:pt x="18" y="49"/>
                    </a:cubicBezTo>
                    <a:cubicBezTo>
                      <a:pt x="18" y="41"/>
                      <a:pt x="18" y="41"/>
                      <a:pt x="18" y="41"/>
                    </a:cubicBezTo>
                    <a:cubicBezTo>
                      <a:pt x="30" y="41"/>
                      <a:pt x="30" y="41"/>
                      <a:pt x="30" y="41"/>
                    </a:cubicBezTo>
                    <a:lnTo>
                      <a:pt x="30" y="49"/>
                    </a:lnTo>
                    <a:close/>
                    <a:moveTo>
                      <a:pt x="30" y="36"/>
                    </a:moveTo>
                    <a:cubicBezTo>
                      <a:pt x="18" y="36"/>
                      <a:pt x="18" y="36"/>
                      <a:pt x="18" y="36"/>
                    </a:cubicBezTo>
                    <a:cubicBezTo>
                      <a:pt x="18" y="29"/>
                      <a:pt x="18" y="29"/>
                      <a:pt x="18" y="29"/>
                    </a:cubicBezTo>
                    <a:cubicBezTo>
                      <a:pt x="30" y="29"/>
                      <a:pt x="30" y="29"/>
                      <a:pt x="30" y="29"/>
                    </a:cubicBezTo>
                    <a:lnTo>
                      <a:pt x="30" y="36"/>
                    </a:lnTo>
                    <a:close/>
                    <a:moveTo>
                      <a:pt x="30" y="24"/>
                    </a:moveTo>
                    <a:cubicBezTo>
                      <a:pt x="18" y="24"/>
                      <a:pt x="18" y="24"/>
                      <a:pt x="18" y="24"/>
                    </a:cubicBezTo>
                    <a:cubicBezTo>
                      <a:pt x="18" y="16"/>
                      <a:pt x="18" y="16"/>
                      <a:pt x="18" y="16"/>
                    </a:cubicBezTo>
                    <a:cubicBezTo>
                      <a:pt x="30" y="16"/>
                      <a:pt x="30" y="16"/>
                      <a:pt x="30" y="16"/>
                    </a:cubicBezTo>
                    <a:lnTo>
                      <a:pt x="30" y="24"/>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15" name="Freeform 75"/>
              <p:cNvSpPr/>
              <p:nvPr/>
            </p:nvSpPr>
            <p:spPr bwMode="auto">
              <a:xfrm>
                <a:off x="1927226" y="2035175"/>
                <a:ext cx="128588" cy="60325"/>
              </a:xfrm>
              <a:custGeom>
                <a:avLst/>
                <a:gdLst>
                  <a:gd name="T0" fmla="*/ 33 w 34"/>
                  <a:gd name="T1" fmla="*/ 15 h 16"/>
                  <a:gd name="T2" fmla="*/ 28 w 34"/>
                  <a:gd name="T3" fmla="*/ 10 h 16"/>
                  <a:gd name="T4" fmla="*/ 28 w 34"/>
                  <a:gd name="T5" fmla="*/ 3 h 16"/>
                  <a:gd name="T6" fmla="*/ 26 w 34"/>
                  <a:gd name="T7" fmla="*/ 2 h 16"/>
                  <a:gd name="T8" fmla="*/ 24 w 34"/>
                  <a:gd name="T9" fmla="*/ 2 h 16"/>
                  <a:gd name="T10" fmla="*/ 22 w 34"/>
                  <a:gd name="T11" fmla="*/ 3 h 16"/>
                  <a:gd name="T12" fmla="*/ 22 w 34"/>
                  <a:gd name="T13" fmla="*/ 5 h 16"/>
                  <a:gd name="T14" fmla="*/ 18 w 34"/>
                  <a:gd name="T15" fmla="*/ 0 h 16"/>
                  <a:gd name="T16" fmla="*/ 16 w 34"/>
                  <a:gd name="T17" fmla="*/ 0 h 16"/>
                  <a:gd name="T18" fmla="*/ 1 w 34"/>
                  <a:gd name="T19" fmla="*/ 15 h 16"/>
                  <a:gd name="T20" fmla="*/ 1 w 34"/>
                  <a:gd name="T21" fmla="*/ 16 h 16"/>
                  <a:gd name="T22" fmla="*/ 33 w 34"/>
                  <a:gd name="T23" fmla="*/ 16 h 16"/>
                  <a:gd name="T24" fmla="*/ 33 w 34"/>
                  <a:gd name="T2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16">
                    <a:moveTo>
                      <a:pt x="33" y="15"/>
                    </a:moveTo>
                    <a:cubicBezTo>
                      <a:pt x="28" y="10"/>
                      <a:pt x="28" y="10"/>
                      <a:pt x="28" y="10"/>
                    </a:cubicBezTo>
                    <a:cubicBezTo>
                      <a:pt x="28" y="3"/>
                      <a:pt x="28" y="3"/>
                      <a:pt x="28" y="3"/>
                    </a:cubicBezTo>
                    <a:cubicBezTo>
                      <a:pt x="28" y="2"/>
                      <a:pt x="27" y="2"/>
                      <a:pt x="26" y="2"/>
                    </a:cubicBezTo>
                    <a:cubicBezTo>
                      <a:pt x="24" y="2"/>
                      <a:pt x="24" y="2"/>
                      <a:pt x="24" y="2"/>
                    </a:cubicBezTo>
                    <a:cubicBezTo>
                      <a:pt x="23" y="2"/>
                      <a:pt x="22" y="2"/>
                      <a:pt x="22" y="3"/>
                    </a:cubicBezTo>
                    <a:cubicBezTo>
                      <a:pt x="22" y="5"/>
                      <a:pt x="22" y="5"/>
                      <a:pt x="22" y="5"/>
                    </a:cubicBezTo>
                    <a:cubicBezTo>
                      <a:pt x="18" y="0"/>
                      <a:pt x="18" y="0"/>
                      <a:pt x="18" y="0"/>
                    </a:cubicBezTo>
                    <a:cubicBezTo>
                      <a:pt x="17" y="0"/>
                      <a:pt x="17" y="0"/>
                      <a:pt x="16" y="0"/>
                    </a:cubicBezTo>
                    <a:cubicBezTo>
                      <a:pt x="1" y="15"/>
                      <a:pt x="1" y="15"/>
                      <a:pt x="1" y="15"/>
                    </a:cubicBezTo>
                    <a:cubicBezTo>
                      <a:pt x="0" y="16"/>
                      <a:pt x="0" y="16"/>
                      <a:pt x="1" y="16"/>
                    </a:cubicBezTo>
                    <a:cubicBezTo>
                      <a:pt x="33" y="16"/>
                      <a:pt x="33" y="16"/>
                      <a:pt x="33" y="16"/>
                    </a:cubicBezTo>
                    <a:cubicBezTo>
                      <a:pt x="34" y="16"/>
                      <a:pt x="34" y="16"/>
                      <a:pt x="33" y="15"/>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116" name="组合 115"/>
          <p:cNvGrpSpPr/>
          <p:nvPr/>
        </p:nvGrpSpPr>
        <p:grpSpPr>
          <a:xfrm>
            <a:off x="5832995" y="3097050"/>
            <a:ext cx="734694" cy="747040"/>
            <a:chOff x="5832995" y="3097050"/>
            <a:chExt cx="734694" cy="747040"/>
          </a:xfrm>
        </p:grpSpPr>
        <p:pic>
          <p:nvPicPr>
            <p:cNvPr id="117" name="图片 11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832995" y="3097050"/>
              <a:ext cx="734694" cy="747040"/>
            </a:xfrm>
            <a:prstGeom prst="rect">
              <a:avLst/>
            </a:prstGeom>
            <a:effectLst>
              <a:outerShdw blurRad="50800" dist="38100" dir="8100000" algn="tr" rotWithShape="0">
                <a:prstClr val="black">
                  <a:alpha val="40000"/>
                </a:prstClr>
              </a:outerShdw>
            </a:effectLst>
          </p:spPr>
        </p:pic>
        <p:grpSp>
          <p:nvGrpSpPr>
            <p:cNvPr id="118" name="组合 117"/>
            <p:cNvGrpSpPr/>
            <p:nvPr/>
          </p:nvGrpSpPr>
          <p:grpSpPr>
            <a:xfrm>
              <a:off x="5992357" y="3279034"/>
              <a:ext cx="368140" cy="350146"/>
              <a:chOff x="2921001" y="1944688"/>
              <a:chExt cx="422275" cy="401637"/>
            </a:xfrm>
          </p:grpSpPr>
          <p:sp>
            <p:nvSpPr>
              <p:cNvPr id="119" name="Oval 81"/>
              <p:cNvSpPr>
                <a:spLocks noChangeArrowheads="1"/>
              </p:cNvSpPr>
              <p:nvPr/>
            </p:nvSpPr>
            <p:spPr bwMode="auto">
              <a:xfrm>
                <a:off x="3082926" y="2281238"/>
                <a:ext cx="63500" cy="65087"/>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0" name="Oval 82"/>
              <p:cNvSpPr>
                <a:spLocks noChangeArrowheads="1"/>
              </p:cNvSpPr>
              <p:nvPr/>
            </p:nvSpPr>
            <p:spPr bwMode="auto">
              <a:xfrm>
                <a:off x="3244851" y="2281238"/>
                <a:ext cx="63500" cy="65087"/>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1" name="Oval 83"/>
              <p:cNvSpPr>
                <a:spLocks noChangeArrowheads="1"/>
              </p:cNvSpPr>
              <p:nvPr/>
            </p:nvSpPr>
            <p:spPr bwMode="auto">
              <a:xfrm>
                <a:off x="3101976" y="2092325"/>
                <a:ext cx="41275" cy="41275"/>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2" name="Oval 84"/>
              <p:cNvSpPr>
                <a:spLocks noChangeArrowheads="1"/>
              </p:cNvSpPr>
              <p:nvPr/>
            </p:nvSpPr>
            <p:spPr bwMode="auto">
              <a:xfrm>
                <a:off x="3241676" y="2092325"/>
                <a:ext cx="41275" cy="41275"/>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3" name="Oval 85"/>
              <p:cNvSpPr>
                <a:spLocks noChangeArrowheads="1"/>
              </p:cNvSpPr>
              <p:nvPr/>
            </p:nvSpPr>
            <p:spPr bwMode="auto">
              <a:xfrm>
                <a:off x="3138488" y="2160588"/>
                <a:ext cx="42863" cy="38100"/>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4" name="Oval 86"/>
              <p:cNvSpPr>
                <a:spLocks noChangeArrowheads="1"/>
              </p:cNvSpPr>
              <p:nvPr/>
            </p:nvSpPr>
            <p:spPr bwMode="auto">
              <a:xfrm>
                <a:off x="3206751" y="2160588"/>
                <a:ext cx="41275" cy="38100"/>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5" name="Freeform 87"/>
              <p:cNvSpPr/>
              <p:nvPr/>
            </p:nvSpPr>
            <p:spPr bwMode="auto">
              <a:xfrm>
                <a:off x="2921001" y="2012950"/>
                <a:ext cx="422275" cy="246062"/>
              </a:xfrm>
              <a:custGeom>
                <a:avLst/>
                <a:gdLst>
                  <a:gd name="T0" fmla="*/ 111 w 112"/>
                  <a:gd name="T1" fmla="*/ 24 h 65"/>
                  <a:gd name="T2" fmla="*/ 112 w 112"/>
                  <a:gd name="T3" fmla="*/ 25 h 65"/>
                  <a:gd name="T4" fmla="*/ 98 w 112"/>
                  <a:gd name="T5" fmla="*/ 64 h 65"/>
                  <a:gd name="T6" fmla="*/ 98 w 112"/>
                  <a:gd name="T7" fmla="*/ 65 h 65"/>
                  <a:gd name="T8" fmla="*/ 47 w 112"/>
                  <a:gd name="T9" fmla="*/ 65 h 65"/>
                  <a:gd name="T10" fmla="*/ 47 w 112"/>
                  <a:gd name="T11" fmla="*/ 64 h 65"/>
                  <a:gd name="T12" fmla="*/ 25 w 112"/>
                  <a:gd name="T13" fmla="*/ 9 h 65"/>
                  <a:gd name="T14" fmla="*/ 24 w 112"/>
                  <a:gd name="T15" fmla="*/ 9 h 65"/>
                  <a:gd name="T16" fmla="*/ 2 w 112"/>
                  <a:gd name="T17" fmla="*/ 9 h 65"/>
                  <a:gd name="T18" fmla="*/ 0 w 112"/>
                  <a:gd name="T19" fmla="*/ 8 h 65"/>
                  <a:gd name="T20" fmla="*/ 1 w 112"/>
                  <a:gd name="T21" fmla="*/ 0 h 65"/>
                  <a:gd name="T22" fmla="*/ 2 w 112"/>
                  <a:gd name="T23" fmla="*/ 0 h 65"/>
                  <a:gd name="T24" fmla="*/ 30 w 112"/>
                  <a:gd name="T25" fmla="*/ 0 h 65"/>
                  <a:gd name="T26" fmla="*/ 31 w 112"/>
                  <a:gd name="T27" fmla="*/ 0 h 65"/>
                  <a:gd name="T28" fmla="*/ 53 w 112"/>
                  <a:gd name="T29" fmla="*/ 55 h 65"/>
                  <a:gd name="T30" fmla="*/ 54 w 112"/>
                  <a:gd name="T31" fmla="*/ 56 h 65"/>
                  <a:gd name="T32" fmla="*/ 91 w 112"/>
                  <a:gd name="T33" fmla="*/ 56 h 65"/>
                  <a:gd name="T34" fmla="*/ 92 w 112"/>
                  <a:gd name="T35" fmla="*/ 55 h 65"/>
                  <a:gd name="T36" fmla="*/ 103 w 112"/>
                  <a:gd name="T37" fmla="*/ 22 h 65"/>
                  <a:gd name="T38" fmla="*/ 104 w 112"/>
                  <a:gd name="T39" fmla="*/ 21 h 65"/>
                  <a:gd name="T40" fmla="*/ 111 w 112"/>
                  <a:gd name="T4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2" h="65">
                    <a:moveTo>
                      <a:pt x="111" y="24"/>
                    </a:moveTo>
                    <a:cubicBezTo>
                      <a:pt x="112" y="24"/>
                      <a:pt x="112" y="24"/>
                      <a:pt x="112" y="25"/>
                    </a:cubicBezTo>
                    <a:cubicBezTo>
                      <a:pt x="98" y="64"/>
                      <a:pt x="98" y="64"/>
                      <a:pt x="98" y="64"/>
                    </a:cubicBezTo>
                    <a:cubicBezTo>
                      <a:pt x="98" y="64"/>
                      <a:pt x="98" y="65"/>
                      <a:pt x="98" y="65"/>
                    </a:cubicBezTo>
                    <a:cubicBezTo>
                      <a:pt x="47" y="65"/>
                      <a:pt x="47" y="65"/>
                      <a:pt x="47" y="65"/>
                    </a:cubicBezTo>
                    <a:cubicBezTo>
                      <a:pt x="47" y="65"/>
                      <a:pt x="47" y="64"/>
                      <a:pt x="47" y="64"/>
                    </a:cubicBezTo>
                    <a:cubicBezTo>
                      <a:pt x="25" y="9"/>
                      <a:pt x="25" y="9"/>
                      <a:pt x="25" y="9"/>
                    </a:cubicBezTo>
                    <a:cubicBezTo>
                      <a:pt x="24" y="9"/>
                      <a:pt x="24" y="9"/>
                      <a:pt x="24" y="9"/>
                    </a:cubicBezTo>
                    <a:cubicBezTo>
                      <a:pt x="2" y="9"/>
                      <a:pt x="2" y="9"/>
                      <a:pt x="2" y="9"/>
                    </a:cubicBezTo>
                    <a:cubicBezTo>
                      <a:pt x="1" y="9"/>
                      <a:pt x="1" y="9"/>
                      <a:pt x="0" y="8"/>
                    </a:cubicBezTo>
                    <a:cubicBezTo>
                      <a:pt x="1" y="0"/>
                      <a:pt x="1" y="0"/>
                      <a:pt x="1" y="0"/>
                    </a:cubicBezTo>
                    <a:cubicBezTo>
                      <a:pt x="1" y="0"/>
                      <a:pt x="1" y="0"/>
                      <a:pt x="2" y="0"/>
                    </a:cubicBezTo>
                    <a:cubicBezTo>
                      <a:pt x="30" y="0"/>
                      <a:pt x="30" y="0"/>
                      <a:pt x="30" y="0"/>
                    </a:cubicBezTo>
                    <a:cubicBezTo>
                      <a:pt x="30" y="0"/>
                      <a:pt x="31" y="0"/>
                      <a:pt x="31" y="0"/>
                    </a:cubicBezTo>
                    <a:cubicBezTo>
                      <a:pt x="53" y="55"/>
                      <a:pt x="53" y="55"/>
                      <a:pt x="53" y="55"/>
                    </a:cubicBezTo>
                    <a:cubicBezTo>
                      <a:pt x="53" y="55"/>
                      <a:pt x="53" y="56"/>
                      <a:pt x="54" y="56"/>
                    </a:cubicBezTo>
                    <a:cubicBezTo>
                      <a:pt x="91" y="56"/>
                      <a:pt x="91" y="56"/>
                      <a:pt x="91" y="56"/>
                    </a:cubicBezTo>
                    <a:cubicBezTo>
                      <a:pt x="91" y="56"/>
                      <a:pt x="92" y="55"/>
                      <a:pt x="92" y="55"/>
                    </a:cubicBezTo>
                    <a:cubicBezTo>
                      <a:pt x="103" y="22"/>
                      <a:pt x="103" y="22"/>
                      <a:pt x="103" y="22"/>
                    </a:cubicBezTo>
                    <a:cubicBezTo>
                      <a:pt x="103" y="21"/>
                      <a:pt x="104" y="21"/>
                      <a:pt x="104" y="21"/>
                    </a:cubicBezTo>
                    <a:lnTo>
                      <a:pt x="111" y="24"/>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6" name="Freeform 88"/>
              <p:cNvSpPr/>
              <p:nvPr/>
            </p:nvSpPr>
            <p:spPr bwMode="auto">
              <a:xfrm>
                <a:off x="3151188" y="1944688"/>
                <a:ext cx="85725" cy="204787"/>
              </a:xfrm>
              <a:custGeom>
                <a:avLst/>
                <a:gdLst>
                  <a:gd name="T0" fmla="*/ 8 w 23"/>
                  <a:gd name="T1" fmla="*/ 54 h 54"/>
                  <a:gd name="T2" fmla="*/ 7 w 23"/>
                  <a:gd name="T3" fmla="*/ 53 h 54"/>
                  <a:gd name="T4" fmla="*/ 7 w 23"/>
                  <a:gd name="T5" fmla="*/ 19 h 54"/>
                  <a:gd name="T6" fmla="*/ 7 w 23"/>
                  <a:gd name="T7" fmla="*/ 19 h 54"/>
                  <a:gd name="T8" fmla="*/ 1 w 23"/>
                  <a:gd name="T9" fmla="*/ 19 h 54"/>
                  <a:gd name="T10" fmla="*/ 1 w 23"/>
                  <a:gd name="T11" fmla="*/ 18 h 54"/>
                  <a:gd name="T12" fmla="*/ 11 w 23"/>
                  <a:gd name="T13" fmla="*/ 1 h 54"/>
                  <a:gd name="T14" fmla="*/ 12 w 23"/>
                  <a:gd name="T15" fmla="*/ 1 h 54"/>
                  <a:gd name="T16" fmla="*/ 23 w 23"/>
                  <a:gd name="T17" fmla="*/ 18 h 54"/>
                  <a:gd name="T18" fmla="*/ 22 w 23"/>
                  <a:gd name="T19" fmla="*/ 19 h 54"/>
                  <a:gd name="T20" fmla="*/ 17 w 23"/>
                  <a:gd name="T21" fmla="*/ 19 h 54"/>
                  <a:gd name="T22" fmla="*/ 16 w 23"/>
                  <a:gd name="T23" fmla="*/ 19 h 54"/>
                  <a:gd name="T24" fmla="*/ 16 w 23"/>
                  <a:gd name="T25" fmla="*/ 53 h 54"/>
                  <a:gd name="T26" fmla="*/ 16 w 23"/>
                  <a:gd name="T27" fmla="*/ 54 h 54"/>
                  <a:gd name="T28" fmla="*/ 8 w 23"/>
                  <a:gd name="T29"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54">
                    <a:moveTo>
                      <a:pt x="8" y="54"/>
                    </a:moveTo>
                    <a:cubicBezTo>
                      <a:pt x="7" y="54"/>
                      <a:pt x="7" y="54"/>
                      <a:pt x="7" y="53"/>
                    </a:cubicBezTo>
                    <a:cubicBezTo>
                      <a:pt x="7" y="19"/>
                      <a:pt x="7" y="19"/>
                      <a:pt x="7" y="19"/>
                    </a:cubicBezTo>
                    <a:cubicBezTo>
                      <a:pt x="7" y="19"/>
                      <a:pt x="7" y="19"/>
                      <a:pt x="7" y="19"/>
                    </a:cubicBezTo>
                    <a:cubicBezTo>
                      <a:pt x="1" y="19"/>
                      <a:pt x="1" y="19"/>
                      <a:pt x="1" y="19"/>
                    </a:cubicBezTo>
                    <a:cubicBezTo>
                      <a:pt x="1" y="19"/>
                      <a:pt x="0" y="19"/>
                      <a:pt x="1" y="18"/>
                    </a:cubicBezTo>
                    <a:cubicBezTo>
                      <a:pt x="11" y="1"/>
                      <a:pt x="11" y="1"/>
                      <a:pt x="11" y="1"/>
                    </a:cubicBezTo>
                    <a:cubicBezTo>
                      <a:pt x="12" y="0"/>
                      <a:pt x="12" y="0"/>
                      <a:pt x="12" y="1"/>
                    </a:cubicBezTo>
                    <a:cubicBezTo>
                      <a:pt x="23" y="18"/>
                      <a:pt x="23" y="18"/>
                      <a:pt x="23" y="18"/>
                    </a:cubicBezTo>
                    <a:cubicBezTo>
                      <a:pt x="23" y="19"/>
                      <a:pt x="23" y="19"/>
                      <a:pt x="22" y="19"/>
                    </a:cubicBezTo>
                    <a:cubicBezTo>
                      <a:pt x="17" y="19"/>
                      <a:pt x="17" y="19"/>
                      <a:pt x="17" y="19"/>
                    </a:cubicBezTo>
                    <a:cubicBezTo>
                      <a:pt x="16" y="19"/>
                      <a:pt x="16" y="19"/>
                      <a:pt x="16" y="19"/>
                    </a:cubicBezTo>
                    <a:cubicBezTo>
                      <a:pt x="16" y="53"/>
                      <a:pt x="16" y="53"/>
                      <a:pt x="16" y="53"/>
                    </a:cubicBezTo>
                    <a:cubicBezTo>
                      <a:pt x="16" y="54"/>
                      <a:pt x="16" y="54"/>
                      <a:pt x="16" y="54"/>
                    </a:cubicBezTo>
                    <a:lnTo>
                      <a:pt x="8" y="54"/>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127" name="组合 126"/>
          <p:cNvGrpSpPr/>
          <p:nvPr/>
        </p:nvGrpSpPr>
        <p:grpSpPr>
          <a:xfrm>
            <a:off x="3780635" y="2330000"/>
            <a:ext cx="1574133" cy="2451457"/>
            <a:chOff x="3780635" y="2330000"/>
            <a:chExt cx="1574133" cy="2451457"/>
          </a:xfrm>
        </p:grpSpPr>
        <p:grpSp>
          <p:nvGrpSpPr>
            <p:cNvPr id="128" name="组合 127"/>
            <p:cNvGrpSpPr/>
            <p:nvPr/>
          </p:nvGrpSpPr>
          <p:grpSpPr>
            <a:xfrm>
              <a:off x="3780635" y="2330000"/>
              <a:ext cx="1574133" cy="2451457"/>
              <a:chOff x="7056438" y="2401888"/>
              <a:chExt cx="2671763" cy="4160838"/>
            </a:xfrm>
            <a:effectLst>
              <a:outerShdw blurRad="254000" dist="101600" dir="8100000" sx="102000" sy="102000" algn="tr" rotWithShape="0">
                <a:prstClr val="black">
                  <a:alpha val="28000"/>
                </a:prstClr>
              </a:outerShdw>
            </a:effectLst>
          </p:grpSpPr>
          <p:sp>
            <p:nvSpPr>
              <p:cNvPr id="136" name="Freeform 49"/>
              <p:cNvSpPr/>
              <p:nvPr/>
            </p:nvSpPr>
            <p:spPr bwMode="auto">
              <a:xfrm>
                <a:off x="7056438" y="2401888"/>
                <a:ext cx="2671763"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7" name="Freeform 50"/>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8586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8" name="Freeform 51"/>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8586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9" name="Freeform 52"/>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8586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40" name="Freeform 53"/>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41" name="Freeform 54"/>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4389768" y="3390032"/>
              <a:ext cx="341963" cy="461403"/>
              <a:chOff x="2301876" y="1898650"/>
              <a:chExt cx="331788" cy="447675"/>
            </a:xfrm>
          </p:grpSpPr>
          <p:sp>
            <p:nvSpPr>
              <p:cNvPr id="131" name="Freeform 76"/>
              <p:cNvSpPr/>
              <p:nvPr/>
            </p:nvSpPr>
            <p:spPr bwMode="auto">
              <a:xfrm>
                <a:off x="2308226" y="2266950"/>
                <a:ext cx="53975" cy="79375"/>
              </a:xfrm>
              <a:custGeom>
                <a:avLst/>
                <a:gdLst>
                  <a:gd name="T0" fmla="*/ 13 w 14"/>
                  <a:gd name="T1" fmla="*/ 0 h 21"/>
                  <a:gd name="T2" fmla="*/ 1 w 14"/>
                  <a:gd name="T3" fmla="*/ 0 h 21"/>
                  <a:gd name="T4" fmla="*/ 0 w 14"/>
                  <a:gd name="T5" fmla="*/ 1 h 21"/>
                  <a:gd name="T6" fmla="*/ 0 w 14"/>
                  <a:gd name="T7" fmla="*/ 20 h 21"/>
                  <a:gd name="T8" fmla="*/ 1 w 14"/>
                  <a:gd name="T9" fmla="*/ 21 h 21"/>
                  <a:gd name="T10" fmla="*/ 13 w 14"/>
                  <a:gd name="T11" fmla="*/ 21 h 21"/>
                  <a:gd name="T12" fmla="*/ 14 w 14"/>
                  <a:gd name="T13" fmla="*/ 20 h 21"/>
                  <a:gd name="T14" fmla="*/ 14 w 14"/>
                  <a:gd name="T15" fmla="*/ 1 h 21"/>
                  <a:gd name="T16" fmla="*/ 13 w 14"/>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2" name="Freeform 77"/>
              <p:cNvSpPr/>
              <p:nvPr/>
            </p:nvSpPr>
            <p:spPr bwMode="auto">
              <a:xfrm>
                <a:off x="2398713" y="2300288"/>
                <a:ext cx="53975" cy="46037"/>
              </a:xfrm>
              <a:custGeom>
                <a:avLst/>
                <a:gdLst>
                  <a:gd name="T0" fmla="*/ 13 w 14"/>
                  <a:gd name="T1" fmla="*/ 0 h 12"/>
                  <a:gd name="T2" fmla="*/ 1 w 14"/>
                  <a:gd name="T3" fmla="*/ 0 h 12"/>
                  <a:gd name="T4" fmla="*/ 0 w 14"/>
                  <a:gd name="T5" fmla="*/ 0 h 12"/>
                  <a:gd name="T6" fmla="*/ 0 w 14"/>
                  <a:gd name="T7" fmla="*/ 12 h 12"/>
                  <a:gd name="T8" fmla="*/ 1 w 14"/>
                  <a:gd name="T9" fmla="*/ 12 h 12"/>
                  <a:gd name="T10" fmla="*/ 13 w 14"/>
                  <a:gd name="T11" fmla="*/ 12 h 12"/>
                  <a:gd name="T12" fmla="*/ 14 w 14"/>
                  <a:gd name="T13" fmla="*/ 12 h 12"/>
                  <a:gd name="T14" fmla="*/ 14 w 14"/>
                  <a:gd name="T15" fmla="*/ 0 h 12"/>
                  <a:gd name="T16" fmla="*/ 13 w 1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3" name="Freeform 78"/>
              <p:cNvSpPr/>
              <p:nvPr/>
            </p:nvSpPr>
            <p:spPr bwMode="auto">
              <a:xfrm>
                <a:off x="2486026" y="2206625"/>
                <a:ext cx="52388" cy="139700"/>
              </a:xfrm>
              <a:custGeom>
                <a:avLst/>
                <a:gdLst>
                  <a:gd name="T0" fmla="*/ 13 w 14"/>
                  <a:gd name="T1" fmla="*/ 0 h 37"/>
                  <a:gd name="T2" fmla="*/ 1 w 14"/>
                  <a:gd name="T3" fmla="*/ 0 h 37"/>
                  <a:gd name="T4" fmla="*/ 0 w 14"/>
                  <a:gd name="T5" fmla="*/ 2 h 37"/>
                  <a:gd name="T6" fmla="*/ 0 w 14"/>
                  <a:gd name="T7" fmla="*/ 35 h 37"/>
                  <a:gd name="T8" fmla="*/ 1 w 14"/>
                  <a:gd name="T9" fmla="*/ 37 h 37"/>
                  <a:gd name="T10" fmla="*/ 13 w 14"/>
                  <a:gd name="T11" fmla="*/ 37 h 37"/>
                  <a:gd name="T12" fmla="*/ 14 w 14"/>
                  <a:gd name="T13" fmla="*/ 35 h 37"/>
                  <a:gd name="T14" fmla="*/ 14 w 14"/>
                  <a:gd name="T15" fmla="*/ 2 h 37"/>
                  <a:gd name="T16" fmla="*/ 13 w 14"/>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4" name="Freeform 79"/>
              <p:cNvSpPr/>
              <p:nvPr/>
            </p:nvSpPr>
            <p:spPr bwMode="auto">
              <a:xfrm>
                <a:off x="2576513" y="2073275"/>
                <a:ext cx="53975" cy="273050"/>
              </a:xfrm>
              <a:custGeom>
                <a:avLst/>
                <a:gdLst>
                  <a:gd name="T0" fmla="*/ 13 w 14"/>
                  <a:gd name="T1" fmla="*/ 0 h 72"/>
                  <a:gd name="T2" fmla="*/ 1 w 14"/>
                  <a:gd name="T3" fmla="*/ 0 h 72"/>
                  <a:gd name="T4" fmla="*/ 0 w 14"/>
                  <a:gd name="T5" fmla="*/ 4 h 72"/>
                  <a:gd name="T6" fmla="*/ 0 w 14"/>
                  <a:gd name="T7" fmla="*/ 68 h 72"/>
                  <a:gd name="T8" fmla="*/ 1 w 14"/>
                  <a:gd name="T9" fmla="*/ 72 h 72"/>
                  <a:gd name="T10" fmla="*/ 13 w 14"/>
                  <a:gd name="T11" fmla="*/ 72 h 72"/>
                  <a:gd name="T12" fmla="*/ 14 w 14"/>
                  <a:gd name="T13" fmla="*/ 68 h 72"/>
                  <a:gd name="T14" fmla="*/ 14 w 14"/>
                  <a:gd name="T15" fmla="*/ 4 h 72"/>
                  <a:gd name="T16" fmla="*/ 13 w 14"/>
                  <a:gd name="T1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5" name="Freeform 80"/>
              <p:cNvSpPr/>
              <p:nvPr/>
            </p:nvSpPr>
            <p:spPr bwMode="auto">
              <a:xfrm>
                <a:off x="2301876" y="1898650"/>
                <a:ext cx="331788" cy="346075"/>
              </a:xfrm>
              <a:custGeom>
                <a:avLst/>
                <a:gdLst>
                  <a:gd name="T0" fmla="*/ 147 w 209"/>
                  <a:gd name="T1" fmla="*/ 48 h 218"/>
                  <a:gd name="T2" fmla="*/ 159 w 209"/>
                  <a:gd name="T3" fmla="*/ 58 h 218"/>
                  <a:gd name="T4" fmla="*/ 71 w 209"/>
                  <a:gd name="T5" fmla="*/ 191 h 218"/>
                  <a:gd name="T6" fmla="*/ 19 w 209"/>
                  <a:gd name="T7" fmla="*/ 163 h 218"/>
                  <a:gd name="T8" fmla="*/ 0 w 209"/>
                  <a:gd name="T9" fmla="*/ 187 h 218"/>
                  <a:gd name="T10" fmla="*/ 14 w 209"/>
                  <a:gd name="T11" fmla="*/ 198 h 218"/>
                  <a:gd name="T12" fmla="*/ 23 w 209"/>
                  <a:gd name="T13" fmla="*/ 187 h 218"/>
                  <a:gd name="T14" fmla="*/ 78 w 209"/>
                  <a:gd name="T15" fmla="*/ 218 h 218"/>
                  <a:gd name="T16" fmla="*/ 176 w 209"/>
                  <a:gd name="T17" fmla="*/ 67 h 218"/>
                  <a:gd name="T18" fmla="*/ 188 w 209"/>
                  <a:gd name="T19" fmla="*/ 77 h 218"/>
                  <a:gd name="T20" fmla="*/ 197 w 209"/>
                  <a:gd name="T21" fmla="*/ 38 h 218"/>
                  <a:gd name="T22" fmla="*/ 209 w 209"/>
                  <a:gd name="T23" fmla="*/ 0 h 218"/>
                  <a:gd name="T24" fmla="*/ 178 w 209"/>
                  <a:gd name="T25" fmla="*/ 24 h 218"/>
                  <a:gd name="T26" fmla="*/ 147 w 209"/>
                  <a:gd name="T27" fmla="*/ 48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30" name="文本框 139"/>
            <p:cNvSpPr txBox="1"/>
            <p:nvPr/>
          </p:nvSpPr>
          <p:spPr>
            <a:xfrm>
              <a:off x="4056225" y="2493195"/>
              <a:ext cx="1033780" cy="930275"/>
            </a:xfrm>
            <a:prstGeom prst="rect">
              <a:avLst/>
            </a:prstGeom>
            <a:noFill/>
          </p:spPr>
          <p:txBody>
            <a:bodyPr wrap="square" lIns="68580" tIns="34290" rIns="68580" bIns="34290"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研究内容</a:t>
              </a:r>
              <a:endParaRPr lang="en-US" altLang="zh-CN" sz="2800"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142" name="矩形 141"/>
          <p:cNvSpPr/>
          <p:nvPr/>
        </p:nvSpPr>
        <p:spPr>
          <a:xfrm>
            <a:off x="266700" y="3159760"/>
            <a:ext cx="2233930" cy="1173480"/>
          </a:xfrm>
          <a:prstGeom prst="rect">
            <a:avLst/>
          </a:prstGeom>
        </p:spPr>
        <p:txBody>
          <a:bodyPr wrap="square">
            <a:spAutoFit/>
          </a:bodyPr>
          <a:lstStyle/>
          <a:p>
            <a:pPr algn="just">
              <a:lnSpc>
                <a:spcPct val="110000"/>
              </a:lnSpc>
              <a:spcAft>
                <a:spcPts val="600"/>
              </a:spcAft>
            </a:pPr>
            <a:r>
              <a:rPr lang="en-US" altLang="zh-CN" sz="1600" dirty="0">
                <a:latin typeface="微软雅黑" panose="020B0503020204020204" pitchFamily="34" charset="-122"/>
                <a:ea typeface="微软雅黑" panose="020B0503020204020204" pitchFamily="34" charset="-122"/>
              </a:rPr>
              <a:t>1.</a:t>
            </a:r>
            <a:r>
              <a:rPr lang="zh-CN" altLang="en-US" sz="1600" dirty="0">
                <a:latin typeface="微软雅黑" panose="020B0503020204020204" pitchFamily="34" charset="-122"/>
                <a:ea typeface="微软雅黑" panose="020B0503020204020204" pitchFamily="34" charset="-122"/>
              </a:rPr>
              <a:t>生活教育理念下</a:t>
            </a:r>
            <a:r>
              <a:rPr lang="zh-CN" altLang="en-US" sz="1600" dirty="0">
                <a:latin typeface="微软雅黑" panose="020B0503020204020204" pitchFamily="34" charset="-122"/>
                <a:ea typeface="微软雅黑" panose="020B0503020204020204" pitchFamily="34" charset="-122"/>
              </a:rPr>
              <a:t>小学信息科技跨学科主题学习活动设计的理论基础研究。</a:t>
            </a:r>
            <a:endParaRPr lang="zh-CN" altLang="en-US" sz="1600" dirty="0">
              <a:latin typeface="微软雅黑" panose="020B0503020204020204" pitchFamily="34" charset="-122"/>
              <a:ea typeface="微软雅黑" panose="020B0503020204020204" pitchFamily="34" charset="-122"/>
            </a:endParaRPr>
          </a:p>
        </p:txBody>
      </p:sp>
      <p:sp>
        <p:nvSpPr>
          <p:cNvPr id="143" name="矩形 142"/>
          <p:cNvSpPr/>
          <p:nvPr/>
        </p:nvSpPr>
        <p:spPr>
          <a:xfrm>
            <a:off x="495935" y="1707515"/>
            <a:ext cx="2252980" cy="1173480"/>
          </a:xfrm>
          <a:prstGeom prst="rect">
            <a:avLst/>
          </a:prstGeom>
        </p:spPr>
        <p:txBody>
          <a:bodyPr wrap="square">
            <a:spAutoFit/>
          </a:bodyPr>
          <a:lstStyle/>
          <a:p>
            <a:pPr algn="just">
              <a:lnSpc>
                <a:spcPct val="110000"/>
              </a:lnSpc>
              <a:spcAft>
                <a:spcPts val="600"/>
              </a:spcAft>
            </a:pPr>
            <a:r>
              <a:rPr lang="zh-CN" altLang="en-US" sz="1600" dirty="0">
                <a:latin typeface="微软雅黑" panose="020B0503020204020204" pitchFamily="34" charset="-122"/>
                <a:ea typeface="微软雅黑" panose="020B0503020204020204" pitchFamily="34" charset="-122"/>
              </a:rPr>
              <a:t>2.基于生活教育理念小学信息科技课程中跨学科主题学习教学实施现状。</a:t>
            </a:r>
            <a:endParaRPr lang="zh-CN" altLang="en-US" sz="1600" dirty="0">
              <a:latin typeface="微软雅黑" panose="020B0503020204020204" pitchFamily="34" charset="-122"/>
              <a:ea typeface="微软雅黑" panose="020B0503020204020204" pitchFamily="34" charset="-122"/>
            </a:endParaRPr>
          </a:p>
        </p:txBody>
      </p:sp>
      <p:sp>
        <p:nvSpPr>
          <p:cNvPr id="144" name="矩形 143"/>
          <p:cNvSpPr/>
          <p:nvPr/>
        </p:nvSpPr>
        <p:spPr>
          <a:xfrm>
            <a:off x="3124200" y="267970"/>
            <a:ext cx="3272790" cy="902970"/>
          </a:xfrm>
          <a:prstGeom prst="rect">
            <a:avLst/>
          </a:prstGeom>
        </p:spPr>
        <p:txBody>
          <a:bodyPr wrap="square">
            <a:spAutoFit/>
          </a:bodyPr>
          <a:lstStyle/>
          <a:p>
            <a:pPr algn="just">
              <a:lnSpc>
                <a:spcPct val="110000"/>
              </a:lnSpc>
              <a:spcAft>
                <a:spcPts val="600"/>
              </a:spcAft>
            </a:pPr>
            <a:r>
              <a:rPr lang="zh-CN" altLang="en-US" sz="1600">
                <a:latin typeface="微软雅黑" panose="020B0503020204020204" pitchFamily="34" charset="-122"/>
                <a:ea typeface="微软雅黑" panose="020B0503020204020204" pitchFamily="34" charset="-122"/>
              </a:rPr>
              <a:t>3.目前基于生活教育理念信息科技课程教学中存在的实际问题与开展跨学科学习活动的认识与问题。</a:t>
            </a:r>
            <a:endParaRPr lang="zh-CN" altLang="en-US" sz="1600">
              <a:latin typeface="微软雅黑" panose="020B0503020204020204" pitchFamily="34" charset="-122"/>
              <a:ea typeface="微软雅黑" panose="020B0503020204020204" pitchFamily="34" charset="-122"/>
            </a:endParaRPr>
          </a:p>
        </p:txBody>
      </p:sp>
      <p:sp>
        <p:nvSpPr>
          <p:cNvPr id="145" name="矩形 144"/>
          <p:cNvSpPr/>
          <p:nvPr/>
        </p:nvSpPr>
        <p:spPr>
          <a:xfrm>
            <a:off x="6396990" y="1551940"/>
            <a:ext cx="2292350" cy="1173480"/>
          </a:xfrm>
          <a:prstGeom prst="rect">
            <a:avLst/>
          </a:prstGeom>
        </p:spPr>
        <p:txBody>
          <a:bodyPr wrap="square">
            <a:spAutoFit/>
          </a:bodyPr>
          <a:lstStyle/>
          <a:p>
            <a:pPr algn="just">
              <a:lnSpc>
                <a:spcPct val="110000"/>
              </a:lnSpc>
              <a:spcAft>
                <a:spcPts val="600"/>
              </a:spcAft>
            </a:pPr>
            <a:r>
              <a:rPr lang="zh-CN" altLang="en-US" sz="1600">
                <a:latin typeface="微软雅黑" panose="020B0503020204020204" pitchFamily="34" charset="-122"/>
                <a:ea typeface="微软雅黑" panose="020B0503020204020204" pitchFamily="34" charset="-122"/>
              </a:rPr>
              <a:t>4.基于生活教育理念确定信息科技课程跨学科主题学习活动的关键要素，构建活动设计框架。</a:t>
            </a:r>
            <a:endParaRPr lang="zh-CN" altLang="en-US" sz="1600">
              <a:latin typeface="微软雅黑" panose="020B0503020204020204" pitchFamily="34" charset="-122"/>
              <a:ea typeface="微软雅黑" panose="020B0503020204020204" pitchFamily="34" charset="-122"/>
            </a:endParaRPr>
          </a:p>
        </p:txBody>
      </p:sp>
      <p:sp>
        <p:nvSpPr>
          <p:cNvPr id="146" name="矩形 145"/>
          <p:cNvSpPr/>
          <p:nvPr/>
        </p:nvSpPr>
        <p:spPr>
          <a:xfrm>
            <a:off x="6685280" y="3159760"/>
            <a:ext cx="2158365" cy="1443990"/>
          </a:xfrm>
          <a:prstGeom prst="rect">
            <a:avLst/>
          </a:prstGeom>
        </p:spPr>
        <p:txBody>
          <a:bodyPr wrap="square">
            <a:spAutoFit/>
          </a:bodyPr>
          <a:lstStyle/>
          <a:p>
            <a:pPr algn="just">
              <a:lnSpc>
                <a:spcPct val="110000"/>
              </a:lnSpc>
              <a:spcAft>
                <a:spcPts val="600"/>
              </a:spcAft>
            </a:pPr>
            <a:r>
              <a:rPr lang="zh-CN" altLang="en-US" sz="1600">
                <a:latin typeface="微软雅黑" panose="020B0503020204020204" pitchFamily="34" charset="-122"/>
                <a:ea typeface="微软雅黑" panose="020B0503020204020204" pitchFamily="34" charset="-122"/>
              </a:rPr>
              <a:t>5.依据信息科技课程跨学科主题学习活动框架，结合生活教育理念，提出跨学科主题学习活动设计策略。</a:t>
            </a:r>
            <a:endParaRPr lang="zh-CN" altLang="en-US" sz="1600">
              <a:latin typeface="微软雅黑" panose="020B0503020204020204" pitchFamily="34" charset="-122"/>
              <a:ea typeface="微软雅黑" panose="020B0503020204020204" pitchFamily="34" charset="-122"/>
            </a:endParaRPr>
          </a:p>
        </p:txBody>
      </p:sp>
      <p:pic>
        <p:nvPicPr>
          <p:cNvPr id="2" name="图片 1" descr="长江小学校标（透明）"/>
          <p:cNvPicPr>
            <a:picLocks noChangeAspect="1"/>
          </p:cNvPicPr>
          <p:nvPr/>
        </p:nvPicPr>
        <p:blipFill>
          <a:blip r:embed="rId2"/>
          <a:stretch>
            <a:fillRect/>
          </a:stretch>
        </p:blipFill>
        <p:spPr>
          <a:xfrm>
            <a:off x="8394065" y="60960"/>
            <a:ext cx="644525" cy="6826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27"/>
                                        </p:tgtEl>
                                        <p:attrNameLst>
                                          <p:attrName>style.visibility</p:attrName>
                                        </p:attrNameLst>
                                      </p:cBhvr>
                                      <p:to>
                                        <p:strVal val="visible"/>
                                      </p:to>
                                    </p:set>
                                    <p:animEffect transition="in" filter="fade">
                                      <p:cBhvr>
                                        <p:cTn id="13" dur="500"/>
                                        <p:tgtEl>
                                          <p:spTgt spid="127"/>
                                        </p:tgtEl>
                                      </p:cBhvr>
                                    </p:animEffect>
                                    <p:anim calcmode="lin" valueType="num">
                                      <p:cBhvr>
                                        <p:cTn id="14" dur="500" fill="hold"/>
                                        <p:tgtEl>
                                          <p:spTgt spid="127"/>
                                        </p:tgtEl>
                                        <p:attrNameLst>
                                          <p:attrName>ppt_x</p:attrName>
                                        </p:attrNameLst>
                                      </p:cBhvr>
                                      <p:tavLst>
                                        <p:tav tm="0">
                                          <p:val>
                                            <p:strVal val="#ppt_x"/>
                                          </p:val>
                                        </p:tav>
                                        <p:tav tm="100000">
                                          <p:val>
                                            <p:strVal val="#ppt_x"/>
                                          </p:val>
                                        </p:tav>
                                      </p:tavLst>
                                    </p:anim>
                                    <p:anim calcmode="lin" valueType="num">
                                      <p:cBhvr>
                                        <p:cTn id="15" dur="500" fill="hold"/>
                                        <p:tgtEl>
                                          <p:spTgt spid="12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9"/>
                                        </p:tgtEl>
                                        <p:attrNameLst>
                                          <p:attrName>style.visibility</p:attrName>
                                        </p:attrNameLst>
                                      </p:cBhvr>
                                      <p:to>
                                        <p:strVal val="visible"/>
                                      </p:to>
                                    </p:set>
                                    <p:anim calcmode="lin" valueType="num">
                                      <p:cBhvr>
                                        <p:cTn id="25" dur="500" fill="hold"/>
                                        <p:tgtEl>
                                          <p:spTgt spid="109"/>
                                        </p:tgtEl>
                                        <p:attrNameLst>
                                          <p:attrName>ppt_w</p:attrName>
                                        </p:attrNameLst>
                                      </p:cBhvr>
                                      <p:tavLst>
                                        <p:tav tm="0">
                                          <p:val>
                                            <p:fltVal val="0"/>
                                          </p:val>
                                        </p:tav>
                                        <p:tav tm="100000">
                                          <p:val>
                                            <p:strVal val="#ppt_w"/>
                                          </p:val>
                                        </p:tav>
                                      </p:tavLst>
                                    </p:anim>
                                    <p:anim calcmode="lin" valueType="num">
                                      <p:cBhvr>
                                        <p:cTn id="26" dur="500" fill="hold"/>
                                        <p:tgtEl>
                                          <p:spTgt spid="109"/>
                                        </p:tgtEl>
                                        <p:attrNameLst>
                                          <p:attrName>ppt_h</p:attrName>
                                        </p:attrNameLst>
                                      </p:cBhvr>
                                      <p:tavLst>
                                        <p:tav tm="0">
                                          <p:val>
                                            <p:fltVal val="0"/>
                                          </p:val>
                                        </p:tav>
                                        <p:tav tm="100000">
                                          <p:val>
                                            <p:strVal val="#ppt_h"/>
                                          </p:val>
                                        </p:tav>
                                      </p:tavLst>
                                    </p:anim>
                                    <p:animEffect transition="in" filter="fade">
                                      <p:cBhvr>
                                        <p:cTn id="27" dur="500"/>
                                        <p:tgtEl>
                                          <p:spTgt spid="109"/>
                                        </p:tgtEl>
                                      </p:cBhvr>
                                    </p:animEffect>
                                  </p:childTnLst>
                                </p:cTn>
                              </p:par>
                              <p:par>
                                <p:cTn id="28" presetID="47" presetClass="entr" presetSubtype="0" fill="hold" grpId="0" nodeType="withEffect">
                                  <p:stCondLst>
                                    <p:cond delay="250"/>
                                  </p:stCondLst>
                                  <p:childTnLst>
                                    <p:set>
                                      <p:cBhvr>
                                        <p:cTn id="29" dur="1" fill="hold">
                                          <p:stCondLst>
                                            <p:cond delay="0"/>
                                          </p:stCondLst>
                                        </p:cTn>
                                        <p:tgtEl>
                                          <p:spTgt spid="142"/>
                                        </p:tgtEl>
                                        <p:attrNameLst>
                                          <p:attrName>style.visibility</p:attrName>
                                        </p:attrNameLst>
                                      </p:cBhvr>
                                      <p:to>
                                        <p:strVal val="visible"/>
                                      </p:to>
                                    </p:set>
                                    <p:animEffect transition="in" filter="fade">
                                      <p:cBhvr>
                                        <p:cTn id="30" dur="500"/>
                                        <p:tgtEl>
                                          <p:spTgt spid="142"/>
                                        </p:tgtEl>
                                      </p:cBhvr>
                                    </p:animEffect>
                                    <p:anim calcmode="lin" valueType="num">
                                      <p:cBhvr>
                                        <p:cTn id="31" dur="500" fill="hold"/>
                                        <p:tgtEl>
                                          <p:spTgt spid="142"/>
                                        </p:tgtEl>
                                        <p:attrNameLst>
                                          <p:attrName>ppt_x</p:attrName>
                                        </p:attrNameLst>
                                      </p:cBhvr>
                                      <p:tavLst>
                                        <p:tav tm="0">
                                          <p:val>
                                            <p:strVal val="#ppt_x"/>
                                          </p:val>
                                        </p:tav>
                                        <p:tav tm="100000">
                                          <p:val>
                                            <p:strVal val="#ppt_x"/>
                                          </p:val>
                                        </p:tav>
                                      </p:tavLst>
                                    </p:anim>
                                    <p:anim calcmode="lin" valueType="num">
                                      <p:cBhvr>
                                        <p:cTn id="32" dur="500" fill="hold"/>
                                        <p:tgtEl>
                                          <p:spTgt spid="142"/>
                                        </p:tgtEl>
                                        <p:attrNameLst>
                                          <p:attrName>ppt_y</p:attrName>
                                        </p:attrNameLst>
                                      </p:cBhvr>
                                      <p:tavLst>
                                        <p:tav tm="0">
                                          <p:val>
                                            <p:strVal val="#ppt_y-.1"/>
                                          </p:val>
                                        </p:tav>
                                        <p:tav tm="100000">
                                          <p:val>
                                            <p:strVal val="#ppt_y"/>
                                          </p:val>
                                        </p:tav>
                                      </p:tavLst>
                                    </p:anim>
                                  </p:childTnLst>
                                </p:cTn>
                              </p:par>
                              <p:par>
                                <p:cTn id="33" presetID="53" presetClass="entr" presetSubtype="16" fill="hold" nodeType="withEffect">
                                  <p:stCondLst>
                                    <p:cond delay="500"/>
                                  </p:stCondLst>
                                  <p:childTnLst>
                                    <p:set>
                                      <p:cBhvr>
                                        <p:cTn id="34" dur="1" fill="hold">
                                          <p:stCondLst>
                                            <p:cond delay="0"/>
                                          </p:stCondLst>
                                        </p:cTn>
                                        <p:tgtEl>
                                          <p:spTgt spid="80"/>
                                        </p:tgtEl>
                                        <p:attrNameLst>
                                          <p:attrName>style.visibility</p:attrName>
                                        </p:attrNameLst>
                                      </p:cBhvr>
                                      <p:to>
                                        <p:strVal val="visible"/>
                                      </p:to>
                                    </p:set>
                                    <p:anim calcmode="lin" valueType="num">
                                      <p:cBhvr>
                                        <p:cTn id="35" dur="500" fill="hold"/>
                                        <p:tgtEl>
                                          <p:spTgt spid="80"/>
                                        </p:tgtEl>
                                        <p:attrNameLst>
                                          <p:attrName>ppt_w</p:attrName>
                                        </p:attrNameLst>
                                      </p:cBhvr>
                                      <p:tavLst>
                                        <p:tav tm="0">
                                          <p:val>
                                            <p:fltVal val="0"/>
                                          </p:val>
                                        </p:tav>
                                        <p:tav tm="100000">
                                          <p:val>
                                            <p:strVal val="#ppt_w"/>
                                          </p:val>
                                        </p:tav>
                                      </p:tavLst>
                                    </p:anim>
                                    <p:anim calcmode="lin" valueType="num">
                                      <p:cBhvr>
                                        <p:cTn id="36" dur="500" fill="hold"/>
                                        <p:tgtEl>
                                          <p:spTgt spid="80"/>
                                        </p:tgtEl>
                                        <p:attrNameLst>
                                          <p:attrName>ppt_h</p:attrName>
                                        </p:attrNameLst>
                                      </p:cBhvr>
                                      <p:tavLst>
                                        <p:tav tm="0">
                                          <p:val>
                                            <p:fltVal val="0"/>
                                          </p:val>
                                        </p:tav>
                                        <p:tav tm="100000">
                                          <p:val>
                                            <p:strVal val="#ppt_h"/>
                                          </p:val>
                                        </p:tav>
                                      </p:tavLst>
                                    </p:anim>
                                    <p:animEffect transition="in" filter="fade">
                                      <p:cBhvr>
                                        <p:cTn id="37" dur="500"/>
                                        <p:tgtEl>
                                          <p:spTgt spid="80"/>
                                        </p:tgtEl>
                                      </p:cBhvr>
                                    </p:animEffect>
                                  </p:childTnLst>
                                </p:cTn>
                              </p:par>
                              <p:par>
                                <p:cTn id="38" presetID="47" presetClass="entr" presetSubtype="0" fill="hold" grpId="0" nodeType="withEffect">
                                  <p:stCondLst>
                                    <p:cond delay="750"/>
                                  </p:stCondLst>
                                  <p:childTnLst>
                                    <p:set>
                                      <p:cBhvr>
                                        <p:cTn id="39" dur="1" fill="hold">
                                          <p:stCondLst>
                                            <p:cond delay="0"/>
                                          </p:stCondLst>
                                        </p:cTn>
                                        <p:tgtEl>
                                          <p:spTgt spid="143"/>
                                        </p:tgtEl>
                                        <p:attrNameLst>
                                          <p:attrName>style.visibility</p:attrName>
                                        </p:attrNameLst>
                                      </p:cBhvr>
                                      <p:to>
                                        <p:strVal val="visible"/>
                                      </p:to>
                                    </p:set>
                                    <p:animEffect transition="in" filter="fade">
                                      <p:cBhvr>
                                        <p:cTn id="40" dur="500"/>
                                        <p:tgtEl>
                                          <p:spTgt spid="143"/>
                                        </p:tgtEl>
                                      </p:cBhvr>
                                    </p:animEffect>
                                    <p:anim calcmode="lin" valueType="num">
                                      <p:cBhvr>
                                        <p:cTn id="41" dur="500" fill="hold"/>
                                        <p:tgtEl>
                                          <p:spTgt spid="143"/>
                                        </p:tgtEl>
                                        <p:attrNameLst>
                                          <p:attrName>ppt_x</p:attrName>
                                        </p:attrNameLst>
                                      </p:cBhvr>
                                      <p:tavLst>
                                        <p:tav tm="0">
                                          <p:val>
                                            <p:strVal val="#ppt_x"/>
                                          </p:val>
                                        </p:tav>
                                        <p:tav tm="100000">
                                          <p:val>
                                            <p:strVal val="#ppt_x"/>
                                          </p:val>
                                        </p:tav>
                                      </p:tavLst>
                                    </p:anim>
                                    <p:anim calcmode="lin" valueType="num">
                                      <p:cBhvr>
                                        <p:cTn id="42" dur="500" fill="hold"/>
                                        <p:tgtEl>
                                          <p:spTgt spid="143"/>
                                        </p:tgtEl>
                                        <p:attrNameLst>
                                          <p:attrName>ppt_y</p:attrName>
                                        </p:attrNameLst>
                                      </p:cBhvr>
                                      <p:tavLst>
                                        <p:tav tm="0">
                                          <p:val>
                                            <p:strVal val="#ppt_y-.1"/>
                                          </p:val>
                                        </p:tav>
                                        <p:tav tm="100000">
                                          <p:val>
                                            <p:strVal val="#ppt_y"/>
                                          </p:val>
                                        </p:tav>
                                      </p:tavLst>
                                    </p:anim>
                                  </p:childTnLst>
                                </p:cTn>
                              </p:par>
                              <p:par>
                                <p:cTn id="43" presetID="53" presetClass="entr" presetSubtype="16" fill="hold" nodeType="withEffect">
                                  <p:stCondLst>
                                    <p:cond delay="1000"/>
                                  </p:stCondLst>
                                  <p:childTnLst>
                                    <p:set>
                                      <p:cBhvr>
                                        <p:cTn id="44" dur="1" fill="hold">
                                          <p:stCondLst>
                                            <p:cond delay="0"/>
                                          </p:stCondLst>
                                        </p:cTn>
                                        <p:tgtEl>
                                          <p:spTgt spid="74"/>
                                        </p:tgtEl>
                                        <p:attrNameLst>
                                          <p:attrName>style.visibility</p:attrName>
                                        </p:attrNameLst>
                                      </p:cBhvr>
                                      <p:to>
                                        <p:strVal val="visible"/>
                                      </p:to>
                                    </p:set>
                                    <p:anim calcmode="lin" valueType="num">
                                      <p:cBhvr>
                                        <p:cTn id="45" dur="500" fill="hold"/>
                                        <p:tgtEl>
                                          <p:spTgt spid="74"/>
                                        </p:tgtEl>
                                        <p:attrNameLst>
                                          <p:attrName>ppt_w</p:attrName>
                                        </p:attrNameLst>
                                      </p:cBhvr>
                                      <p:tavLst>
                                        <p:tav tm="0">
                                          <p:val>
                                            <p:fltVal val="0"/>
                                          </p:val>
                                        </p:tav>
                                        <p:tav tm="100000">
                                          <p:val>
                                            <p:strVal val="#ppt_w"/>
                                          </p:val>
                                        </p:tav>
                                      </p:tavLst>
                                    </p:anim>
                                    <p:anim calcmode="lin" valueType="num">
                                      <p:cBhvr>
                                        <p:cTn id="46" dur="500" fill="hold"/>
                                        <p:tgtEl>
                                          <p:spTgt spid="74"/>
                                        </p:tgtEl>
                                        <p:attrNameLst>
                                          <p:attrName>ppt_h</p:attrName>
                                        </p:attrNameLst>
                                      </p:cBhvr>
                                      <p:tavLst>
                                        <p:tav tm="0">
                                          <p:val>
                                            <p:fltVal val="0"/>
                                          </p:val>
                                        </p:tav>
                                        <p:tav tm="100000">
                                          <p:val>
                                            <p:strVal val="#ppt_h"/>
                                          </p:val>
                                        </p:tav>
                                      </p:tavLst>
                                    </p:anim>
                                    <p:animEffect transition="in" filter="fade">
                                      <p:cBhvr>
                                        <p:cTn id="47" dur="500"/>
                                        <p:tgtEl>
                                          <p:spTgt spid="74"/>
                                        </p:tgtEl>
                                      </p:cBhvr>
                                    </p:animEffect>
                                  </p:childTnLst>
                                </p:cTn>
                              </p:par>
                              <p:par>
                                <p:cTn id="48" presetID="47" presetClass="entr" presetSubtype="0" fill="hold" grpId="0" nodeType="withEffect">
                                  <p:stCondLst>
                                    <p:cond delay="1250"/>
                                  </p:stCondLst>
                                  <p:childTnLst>
                                    <p:set>
                                      <p:cBhvr>
                                        <p:cTn id="49" dur="1" fill="hold">
                                          <p:stCondLst>
                                            <p:cond delay="0"/>
                                          </p:stCondLst>
                                        </p:cTn>
                                        <p:tgtEl>
                                          <p:spTgt spid="144"/>
                                        </p:tgtEl>
                                        <p:attrNameLst>
                                          <p:attrName>style.visibility</p:attrName>
                                        </p:attrNameLst>
                                      </p:cBhvr>
                                      <p:to>
                                        <p:strVal val="visible"/>
                                      </p:to>
                                    </p:set>
                                    <p:animEffect transition="in" filter="fade">
                                      <p:cBhvr>
                                        <p:cTn id="50" dur="500"/>
                                        <p:tgtEl>
                                          <p:spTgt spid="144"/>
                                        </p:tgtEl>
                                      </p:cBhvr>
                                    </p:animEffect>
                                    <p:anim calcmode="lin" valueType="num">
                                      <p:cBhvr>
                                        <p:cTn id="51" dur="500" fill="hold"/>
                                        <p:tgtEl>
                                          <p:spTgt spid="144"/>
                                        </p:tgtEl>
                                        <p:attrNameLst>
                                          <p:attrName>ppt_x</p:attrName>
                                        </p:attrNameLst>
                                      </p:cBhvr>
                                      <p:tavLst>
                                        <p:tav tm="0">
                                          <p:val>
                                            <p:strVal val="#ppt_x"/>
                                          </p:val>
                                        </p:tav>
                                        <p:tav tm="100000">
                                          <p:val>
                                            <p:strVal val="#ppt_x"/>
                                          </p:val>
                                        </p:tav>
                                      </p:tavLst>
                                    </p:anim>
                                    <p:anim calcmode="lin" valueType="num">
                                      <p:cBhvr>
                                        <p:cTn id="52" dur="500" fill="hold"/>
                                        <p:tgtEl>
                                          <p:spTgt spid="144"/>
                                        </p:tgtEl>
                                        <p:attrNameLst>
                                          <p:attrName>ppt_y</p:attrName>
                                        </p:attrNameLst>
                                      </p:cBhvr>
                                      <p:tavLst>
                                        <p:tav tm="0">
                                          <p:val>
                                            <p:strVal val="#ppt_y-.1"/>
                                          </p:val>
                                        </p:tav>
                                        <p:tav tm="100000">
                                          <p:val>
                                            <p:strVal val="#ppt_y"/>
                                          </p:val>
                                        </p:tav>
                                      </p:tavLst>
                                    </p:anim>
                                  </p:childTnLst>
                                </p:cTn>
                              </p:par>
                              <p:par>
                                <p:cTn id="53" presetID="53" presetClass="entr" presetSubtype="16" fill="hold" nodeType="withEffect">
                                  <p:stCondLst>
                                    <p:cond delay="1500"/>
                                  </p:stCondLst>
                                  <p:childTnLst>
                                    <p:set>
                                      <p:cBhvr>
                                        <p:cTn id="54" dur="1" fill="hold">
                                          <p:stCondLst>
                                            <p:cond delay="0"/>
                                          </p:stCondLst>
                                        </p:cTn>
                                        <p:tgtEl>
                                          <p:spTgt spid="85"/>
                                        </p:tgtEl>
                                        <p:attrNameLst>
                                          <p:attrName>style.visibility</p:attrName>
                                        </p:attrNameLst>
                                      </p:cBhvr>
                                      <p:to>
                                        <p:strVal val="visible"/>
                                      </p:to>
                                    </p:set>
                                    <p:anim calcmode="lin" valueType="num">
                                      <p:cBhvr>
                                        <p:cTn id="55" dur="500" fill="hold"/>
                                        <p:tgtEl>
                                          <p:spTgt spid="85"/>
                                        </p:tgtEl>
                                        <p:attrNameLst>
                                          <p:attrName>ppt_w</p:attrName>
                                        </p:attrNameLst>
                                      </p:cBhvr>
                                      <p:tavLst>
                                        <p:tav tm="0">
                                          <p:val>
                                            <p:fltVal val="0"/>
                                          </p:val>
                                        </p:tav>
                                        <p:tav tm="100000">
                                          <p:val>
                                            <p:strVal val="#ppt_w"/>
                                          </p:val>
                                        </p:tav>
                                      </p:tavLst>
                                    </p:anim>
                                    <p:anim calcmode="lin" valueType="num">
                                      <p:cBhvr>
                                        <p:cTn id="56" dur="500" fill="hold"/>
                                        <p:tgtEl>
                                          <p:spTgt spid="85"/>
                                        </p:tgtEl>
                                        <p:attrNameLst>
                                          <p:attrName>ppt_h</p:attrName>
                                        </p:attrNameLst>
                                      </p:cBhvr>
                                      <p:tavLst>
                                        <p:tav tm="0">
                                          <p:val>
                                            <p:fltVal val="0"/>
                                          </p:val>
                                        </p:tav>
                                        <p:tav tm="100000">
                                          <p:val>
                                            <p:strVal val="#ppt_h"/>
                                          </p:val>
                                        </p:tav>
                                      </p:tavLst>
                                    </p:anim>
                                    <p:animEffect transition="in" filter="fade">
                                      <p:cBhvr>
                                        <p:cTn id="57" dur="500"/>
                                        <p:tgtEl>
                                          <p:spTgt spid="85"/>
                                        </p:tgtEl>
                                      </p:cBhvr>
                                    </p:animEffect>
                                  </p:childTnLst>
                                </p:cTn>
                              </p:par>
                              <p:par>
                                <p:cTn id="58" presetID="47" presetClass="entr" presetSubtype="0" fill="hold" grpId="0" nodeType="withEffect">
                                  <p:stCondLst>
                                    <p:cond delay="1750"/>
                                  </p:stCondLst>
                                  <p:childTnLst>
                                    <p:set>
                                      <p:cBhvr>
                                        <p:cTn id="59" dur="1" fill="hold">
                                          <p:stCondLst>
                                            <p:cond delay="0"/>
                                          </p:stCondLst>
                                        </p:cTn>
                                        <p:tgtEl>
                                          <p:spTgt spid="145"/>
                                        </p:tgtEl>
                                        <p:attrNameLst>
                                          <p:attrName>style.visibility</p:attrName>
                                        </p:attrNameLst>
                                      </p:cBhvr>
                                      <p:to>
                                        <p:strVal val="visible"/>
                                      </p:to>
                                    </p:set>
                                    <p:animEffect transition="in" filter="fade">
                                      <p:cBhvr>
                                        <p:cTn id="60" dur="500"/>
                                        <p:tgtEl>
                                          <p:spTgt spid="145"/>
                                        </p:tgtEl>
                                      </p:cBhvr>
                                    </p:animEffect>
                                    <p:anim calcmode="lin" valueType="num">
                                      <p:cBhvr>
                                        <p:cTn id="61" dur="500" fill="hold"/>
                                        <p:tgtEl>
                                          <p:spTgt spid="145"/>
                                        </p:tgtEl>
                                        <p:attrNameLst>
                                          <p:attrName>ppt_x</p:attrName>
                                        </p:attrNameLst>
                                      </p:cBhvr>
                                      <p:tavLst>
                                        <p:tav tm="0">
                                          <p:val>
                                            <p:strVal val="#ppt_x"/>
                                          </p:val>
                                        </p:tav>
                                        <p:tav tm="100000">
                                          <p:val>
                                            <p:strVal val="#ppt_x"/>
                                          </p:val>
                                        </p:tav>
                                      </p:tavLst>
                                    </p:anim>
                                    <p:anim calcmode="lin" valueType="num">
                                      <p:cBhvr>
                                        <p:cTn id="62" dur="500" fill="hold"/>
                                        <p:tgtEl>
                                          <p:spTgt spid="145"/>
                                        </p:tgtEl>
                                        <p:attrNameLst>
                                          <p:attrName>ppt_y</p:attrName>
                                        </p:attrNameLst>
                                      </p:cBhvr>
                                      <p:tavLst>
                                        <p:tav tm="0">
                                          <p:val>
                                            <p:strVal val="#ppt_y-.1"/>
                                          </p:val>
                                        </p:tav>
                                        <p:tav tm="100000">
                                          <p:val>
                                            <p:strVal val="#ppt_y"/>
                                          </p:val>
                                        </p:tav>
                                      </p:tavLst>
                                    </p:anim>
                                  </p:childTnLst>
                                </p:cTn>
                              </p:par>
                              <p:par>
                                <p:cTn id="63" presetID="53" presetClass="entr" presetSubtype="16" fill="hold" nodeType="withEffect">
                                  <p:stCondLst>
                                    <p:cond delay="2000"/>
                                  </p:stCondLst>
                                  <p:childTnLst>
                                    <p:set>
                                      <p:cBhvr>
                                        <p:cTn id="64" dur="1" fill="hold">
                                          <p:stCondLst>
                                            <p:cond delay="0"/>
                                          </p:stCondLst>
                                        </p:cTn>
                                        <p:tgtEl>
                                          <p:spTgt spid="116"/>
                                        </p:tgtEl>
                                        <p:attrNameLst>
                                          <p:attrName>style.visibility</p:attrName>
                                        </p:attrNameLst>
                                      </p:cBhvr>
                                      <p:to>
                                        <p:strVal val="visible"/>
                                      </p:to>
                                    </p:set>
                                    <p:anim calcmode="lin" valueType="num">
                                      <p:cBhvr>
                                        <p:cTn id="65" dur="500" fill="hold"/>
                                        <p:tgtEl>
                                          <p:spTgt spid="116"/>
                                        </p:tgtEl>
                                        <p:attrNameLst>
                                          <p:attrName>ppt_w</p:attrName>
                                        </p:attrNameLst>
                                      </p:cBhvr>
                                      <p:tavLst>
                                        <p:tav tm="0">
                                          <p:val>
                                            <p:fltVal val="0"/>
                                          </p:val>
                                        </p:tav>
                                        <p:tav tm="100000">
                                          <p:val>
                                            <p:strVal val="#ppt_w"/>
                                          </p:val>
                                        </p:tav>
                                      </p:tavLst>
                                    </p:anim>
                                    <p:anim calcmode="lin" valueType="num">
                                      <p:cBhvr>
                                        <p:cTn id="66" dur="500" fill="hold"/>
                                        <p:tgtEl>
                                          <p:spTgt spid="116"/>
                                        </p:tgtEl>
                                        <p:attrNameLst>
                                          <p:attrName>ppt_h</p:attrName>
                                        </p:attrNameLst>
                                      </p:cBhvr>
                                      <p:tavLst>
                                        <p:tav tm="0">
                                          <p:val>
                                            <p:fltVal val="0"/>
                                          </p:val>
                                        </p:tav>
                                        <p:tav tm="100000">
                                          <p:val>
                                            <p:strVal val="#ppt_h"/>
                                          </p:val>
                                        </p:tav>
                                      </p:tavLst>
                                    </p:anim>
                                    <p:animEffect transition="in" filter="fade">
                                      <p:cBhvr>
                                        <p:cTn id="67" dur="500"/>
                                        <p:tgtEl>
                                          <p:spTgt spid="116"/>
                                        </p:tgtEl>
                                      </p:cBhvr>
                                    </p:animEffect>
                                  </p:childTnLst>
                                </p:cTn>
                              </p:par>
                              <p:par>
                                <p:cTn id="68" presetID="47" presetClass="entr" presetSubtype="0" fill="hold" grpId="0" nodeType="withEffect">
                                  <p:stCondLst>
                                    <p:cond delay="2250"/>
                                  </p:stCondLst>
                                  <p:childTnLst>
                                    <p:set>
                                      <p:cBhvr>
                                        <p:cTn id="69" dur="1" fill="hold">
                                          <p:stCondLst>
                                            <p:cond delay="0"/>
                                          </p:stCondLst>
                                        </p:cTn>
                                        <p:tgtEl>
                                          <p:spTgt spid="146"/>
                                        </p:tgtEl>
                                        <p:attrNameLst>
                                          <p:attrName>style.visibility</p:attrName>
                                        </p:attrNameLst>
                                      </p:cBhvr>
                                      <p:to>
                                        <p:strVal val="visible"/>
                                      </p:to>
                                    </p:set>
                                    <p:animEffect transition="in" filter="fade">
                                      <p:cBhvr>
                                        <p:cTn id="70" dur="500"/>
                                        <p:tgtEl>
                                          <p:spTgt spid="146"/>
                                        </p:tgtEl>
                                      </p:cBhvr>
                                    </p:animEffect>
                                    <p:anim calcmode="lin" valueType="num">
                                      <p:cBhvr>
                                        <p:cTn id="71" dur="500" fill="hold"/>
                                        <p:tgtEl>
                                          <p:spTgt spid="146"/>
                                        </p:tgtEl>
                                        <p:attrNameLst>
                                          <p:attrName>ppt_x</p:attrName>
                                        </p:attrNameLst>
                                      </p:cBhvr>
                                      <p:tavLst>
                                        <p:tav tm="0">
                                          <p:val>
                                            <p:strVal val="#ppt_x"/>
                                          </p:val>
                                        </p:tav>
                                        <p:tav tm="100000">
                                          <p:val>
                                            <p:strVal val="#ppt_x"/>
                                          </p:val>
                                        </p:tav>
                                      </p:tavLst>
                                    </p:anim>
                                    <p:anim calcmode="lin" valueType="num">
                                      <p:cBhvr>
                                        <p:cTn id="72" dur="500" fill="hold"/>
                                        <p:tgtEl>
                                          <p:spTgt spid="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142" grpId="0"/>
      <p:bldP spid="143" grpId="0"/>
      <p:bldP spid="144" grpId="0"/>
      <p:bldP spid="145" grpId="0"/>
      <p:bldP spid="1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3318677" y="1500868"/>
            <a:ext cx="1858881" cy="1862362"/>
            <a:chOff x="3318677" y="1551668"/>
            <a:chExt cx="1858881" cy="1862362"/>
          </a:xfrm>
        </p:grpSpPr>
        <p:sp>
          <p:nvSpPr>
            <p:cNvPr id="15" name="Oval 160"/>
            <p:cNvSpPr>
              <a:spLocks noChangeArrowheads="1"/>
            </p:cNvSpPr>
            <p:nvPr/>
          </p:nvSpPr>
          <p:spPr bwMode="auto">
            <a:xfrm>
              <a:off x="3318677" y="1551668"/>
              <a:ext cx="1858881" cy="1862362"/>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16" name="Oval 161"/>
            <p:cNvSpPr>
              <a:spLocks noChangeArrowheads="1"/>
            </p:cNvSpPr>
            <p:nvPr/>
          </p:nvSpPr>
          <p:spPr bwMode="auto">
            <a:xfrm>
              <a:off x="3482286" y="1704834"/>
              <a:ext cx="1549067" cy="1549067"/>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defRPr sz="2000" b="1">
                  <a:solidFill>
                    <a:schemeClr val="bg1"/>
                  </a:solidFill>
                  <a:latin typeface="Arial" panose="020B0604020202020204" pitchFamily="34" charset="0"/>
                  <a:ea typeface="黑体" panose="02010609060101010101" pitchFamily="49" charset="-122"/>
                </a:defRPr>
              </a:lvl1pPr>
              <a:lvl2pPr marL="742950" indent="-285750" eaLnBrk="0" hangingPunct="0">
                <a:defRPr sz="2000" b="1">
                  <a:solidFill>
                    <a:schemeClr val="bg1"/>
                  </a:solidFill>
                  <a:latin typeface="Arial" panose="020B0604020202020204" pitchFamily="34" charset="0"/>
                  <a:ea typeface="黑体" panose="02010609060101010101" pitchFamily="49" charset="-122"/>
                </a:defRPr>
              </a:lvl2pPr>
              <a:lvl3pPr marL="1143000" indent="-228600" eaLnBrk="0" hangingPunct="0">
                <a:defRPr sz="2000" b="1">
                  <a:solidFill>
                    <a:schemeClr val="bg1"/>
                  </a:solidFill>
                  <a:latin typeface="Arial" panose="020B0604020202020204" pitchFamily="34" charset="0"/>
                  <a:ea typeface="黑体" panose="02010609060101010101" pitchFamily="49" charset="-122"/>
                </a:defRPr>
              </a:lvl3pPr>
              <a:lvl4pPr marL="1600200" indent="-228600" eaLnBrk="0" hangingPunct="0">
                <a:defRPr sz="2000" b="1">
                  <a:solidFill>
                    <a:schemeClr val="bg1"/>
                  </a:solidFill>
                  <a:latin typeface="Arial" panose="020B0604020202020204" pitchFamily="34" charset="0"/>
                  <a:ea typeface="黑体" panose="02010609060101010101" pitchFamily="49" charset="-122"/>
                </a:defRPr>
              </a:lvl4pPr>
              <a:lvl5pPr marL="2057400" indent="-228600" eaLnBrk="0" hangingPunct="0">
                <a:defRPr sz="2000" b="1">
                  <a:solidFill>
                    <a:schemeClr val="bg1"/>
                  </a:solidFill>
                  <a:latin typeface="Arial" panose="020B0604020202020204" pitchFamily="34" charset="0"/>
                  <a:ea typeface="黑体" panose="02010609060101010101" pitchFamily="49" charset="-122"/>
                </a:defRPr>
              </a:lvl5pPr>
              <a:lvl6pPr marL="25146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6pPr>
              <a:lvl7pPr marL="29718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7pPr>
              <a:lvl8pPr marL="34290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8pPr>
              <a:lvl9pPr marL="3886200" indent="-228600" eaLnBrk="0" fontAlgn="base" hangingPunct="0">
                <a:spcBef>
                  <a:spcPct val="50000"/>
                </a:spcBef>
                <a:spcAft>
                  <a:spcPct val="0"/>
                </a:spcAft>
                <a:defRPr sz="2000" b="1">
                  <a:solidFill>
                    <a:schemeClr val="bg1"/>
                  </a:solidFill>
                  <a:latin typeface="Arial" panose="020B0604020202020204" pitchFamily="34" charset="0"/>
                  <a:ea typeface="黑体" panose="02010609060101010101" pitchFamily="49" charset="-122"/>
                </a:defRPr>
              </a:lvl9pPr>
            </a:lstStyle>
            <a:p>
              <a:pPr eaLnBrk="1" hangingPunct="1"/>
              <a:endParaRPr lang="zh-CN" altLang="en-US">
                <a:ea typeface="方正品尚黑简体"/>
              </a:endParaRPr>
            </a:p>
          </p:txBody>
        </p:sp>
        <p:sp>
          <p:nvSpPr>
            <p:cNvPr id="17" name="Rectangle 47"/>
            <p:cNvSpPr>
              <a:spLocks noChangeArrowheads="1"/>
            </p:cNvSpPr>
            <p:nvPr/>
          </p:nvSpPr>
          <p:spPr bwMode="auto">
            <a:xfrm>
              <a:off x="3819766" y="1998478"/>
              <a:ext cx="831850" cy="899160"/>
            </a:xfrm>
            <a:prstGeom prst="rect">
              <a:avLst/>
            </a:prstGeom>
            <a:noFill/>
          </p:spPr>
          <p:txBody>
            <a:bodyPr wrap="none" lIns="68580" tIns="34290" rIns="68580" bIns="34290" rtlCol="0">
              <a:spAutoFit/>
            </a:bodyPr>
            <a:lstStyle/>
            <a:p>
              <a:pPr algn="ctr"/>
              <a:r>
                <a:rPr lang="en-US" altLang="zh-CN" sz="5400" dirty="0">
                  <a:ea typeface="方正品尚黑简体"/>
                  <a:cs typeface="Aharoni" panose="02010803020104030203" pitchFamily="2" charset="-79"/>
                </a:rPr>
                <a:t>04</a:t>
              </a:r>
              <a:endParaRPr lang="en-US" altLang="zh-CN" sz="5400" dirty="0">
                <a:ea typeface="方正品尚黑简体"/>
                <a:cs typeface="Aharoni" panose="02010803020104030203" pitchFamily="2" charset="-79"/>
              </a:endParaRPr>
            </a:p>
          </p:txBody>
        </p:sp>
      </p:grpSp>
      <p:grpSp>
        <p:nvGrpSpPr>
          <p:cNvPr id="26" name="组合 25"/>
          <p:cNvGrpSpPr/>
          <p:nvPr/>
        </p:nvGrpSpPr>
        <p:grpSpPr bwMode="auto">
          <a:xfrm>
            <a:off x="-42866" y="1817960"/>
            <a:ext cx="3361542" cy="1322070"/>
            <a:chOff x="958536" y="1213238"/>
            <a:chExt cx="3966709" cy="1559754"/>
          </a:xfrm>
        </p:grpSpPr>
        <p:grpSp>
          <p:nvGrpSpPr>
            <p:cNvPr id="27" name="组合 39"/>
            <p:cNvGrpSpPr/>
            <p:nvPr/>
          </p:nvGrpSpPr>
          <p:grpSpPr bwMode="auto">
            <a:xfrm>
              <a:off x="1010872" y="1410663"/>
              <a:ext cx="3914373" cy="1178745"/>
              <a:chOff x="1068022" y="1410663"/>
              <a:chExt cx="3914373" cy="1178745"/>
            </a:xfrm>
          </p:grpSpPr>
          <p:sp>
            <p:nvSpPr>
              <p:cNvPr id="29" name="矩形 28"/>
              <p:cNvSpPr/>
              <p:nvPr/>
            </p:nvSpPr>
            <p:spPr>
              <a:xfrm>
                <a:off x="1068022" y="1493517"/>
                <a:ext cx="1022315" cy="1006086"/>
              </a:xfrm>
              <a:prstGeom prst="rect">
                <a:avLst/>
              </a:pr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30" name="矩形 29"/>
              <p:cNvSpPr/>
              <p:nvPr/>
            </p:nvSpPr>
            <p:spPr>
              <a:xfrm>
                <a:off x="2028426" y="1410663"/>
                <a:ext cx="2953969" cy="543142"/>
              </a:xfrm>
              <a:prstGeom prst="rect">
                <a:avLst/>
              </a:prstGeom>
            </p:spPr>
            <p:txBody>
              <a:bodyPr wrap="square">
                <a:spAutoFit/>
              </a:bodyPr>
              <a:lstStyle/>
              <a:p>
                <a:r>
                  <a:rPr lang="zh-CN" altLang="en-US" sz="2400" dirty="0">
                    <a:latin typeface="微软雅黑" panose="020B0503020204020204" pitchFamily="34" charset="-122"/>
                    <a:ea typeface="微软雅黑" panose="020B0503020204020204" pitchFamily="34" charset="-122"/>
                  </a:rPr>
                  <a:t>研究计划</a:t>
                </a:r>
                <a:endParaRPr lang="zh-CN" altLang="en-US" sz="2400" dirty="0">
                  <a:latin typeface="微软雅黑" panose="020B0503020204020204" pitchFamily="34" charset="-122"/>
                  <a:ea typeface="微软雅黑" panose="020B0503020204020204" pitchFamily="34" charset="-122"/>
                </a:endParaRPr>
              </a:p>
            </p:txBody>
          </p:sp>
          <p:sp>
            <p:nvSpPr>
              <p:cNvPr id="31" name="TextBox 5"/>
              <p:cNvSpPr txBox="1">
                <a:spLocks noChangeArrowheads="1"/>
              </p:cNvSpPr>
              <p:nvPr/>
            </p:nvSpPr>
            <p:spPr bwMode="auto">
              <a:xfrm>
                <a:off x="2044907" y="2027588"/>
                <a:ext cx="782287" cy="561820"/>
              </a:xfrm>
              <a:prstGeom prst="rect">
                <a:avLst/>
              </a:prstGeom>
              <a:noFill/>
              <a:ln w="9525">
                <a:noFill/>
                <a:miter lim="800000"/>
              </a:ln>
            </p:spPr>
            <p:txBody>
              <a:bodyPr wrap="none">
                <a:spAutoFit/>
              </a:bodyPr>
              <a:lstStyle/>
              <a:p>
                <a:pPr algn="l"/>
                <a:r>
                  <a:rPr lang="en-US" altLang="zh-CN" sz="2500" b="1" dirty="0" err="1">
                    <a:solidFill>
                      <a:schemeClr val="tx1">
                        <a:lumMod val="85000"/>
                        <a:lumOff val="15000"/>
                      </a:schemeClr>
                    </a:solidFill>
                    <a:latin typeface="方正品尚黑简体"/>
                    <a:ea typeface="方正品尚黑简体"/>
                    <a:cs typeface="Arial Unicode MS" panose="020B0604020202020204" pitchFamily="34" charset="-122"/>
                  </a:rPr>
                  <a:t>lan</a:t>
                </a:r>
                <a:endParaRPr lang="en-US" altLang="zh-CN" sz="2500" b="1" dirty="0" err="1">
                  <a:solidFill>
                    <a:schemeClr val="tx1">
                      <a:lumMod val="85000"/>
                      <a:lumOff val="15000"/>
                    </a:schemeClr>
                  </a:solidFill>
                  <a:latin typeface="方正品尚黑简体"/>
                  <a:ea typeface="方正品尚黑简体"/>
                  <a:cs typeface="Arial Unicode MS" panose="020B0604020202020204" pitchFamily="34" charset="-122"/>
                </a:endParaRPr>
              </a:p>
            </p:txBody>
          </p:sp>
        </p:grpSp>
        <p:sp>
          <p:nvSpPr>
            <p:cNvPr id="28" name="矩形 27"/>
            <p:cNvSpPr/>
            <p:nvPr/>
          </p:nvSpPr>
          <p:spPr>
            <a:xfrm>
              <a:off x="958536" y="1213238"/>
              <a:ext cx="1012741" cy="1559754"/>
            </a:xfrm>
            <a:prstGeom prst="rect">
              <a:avLst/>
            </a:prstGeom>
          </p:spPr>
          <p:txBody>
            <a:bodyPr wrap="square">
              <a:spAutoFit/>
            </a:bodyPr>
            <a:lstStyle/>
            <a:p>
              <a:pPr algn="ctr" fontAlgn="auto">
                <a:spcBef>
                  <a:spcPts val="0"/>
                </a:spcBef>
                <a:spcAft>
                  <a:spcPts val="0"/>
                </a:spcAft>
                <a:defRPr/>
              </a:pPr>
              <a:r>
                <a:rPr lang="en-US" altLang="zh-CN" sz="8000" dirty="0">
                  <a:solidFill>
                    <a:schemeClr val="bg1"/>
                  </a:solidFill>
                  <a:latin typeface="方正品尚黑简体"/>
                  <a:ea typeface="方正品尚黑简体"/>
                  <a:cs typeface="Arial Unicode MS" panose="020B0604020202020204" pitchFamily="34" charset="-122"/>
                </a:rPr>
                <a:t>P</a:t>
              </a:r>
              <a:endParaRPr lang="zh-CN" altLang="en-US" sz="8000" dirty="0">
                <a:solidFill>
                  <a:schemeClr val="bg1"/>
                </a:solidFill>
                <a:latin typeface="方正品尚黑简体"/>
                <a:ea typeface="方正品尚黑简体"/>
                <a:cs typeface="Arial Unicode MS" panose="020B0604020202020204" pitchFamily="34" charset="-122"/>
              </a:endParaRPr>
            </a:p>
          </p:txBody>
        </p:sp>
      </p:grpSp>
      <p:sp>
        <p:nvSpPr>
          <p:cNvPr id="21" name="Freeform 5"/>
          <p:cNvSpPr>
            <a:spLocks noEditPoints="1"/>
          </p:cNvSpPr>
          <p:nvPr/>
        </p:nvSpPr>
        <p:spPr bwMode="auto">
          <a:xfrm>
            <a:off x="5364026" y="1869599"/>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a:latin typeface="Arial" panose="020B0604020202020204" pitchFamily="34" charset="0"/>
              <a:ea typeface="宋体" panose="02010600030101010101" pitchFamily="2" charset="-122"/>
            </a:endParaRPr>
          </a:p>
        </p:txBody>
      </p:sp>
      <p:sp>
        <p:nvSpPr>
          <p:cNvPr id="22" name="矩形 21"/>
          <p:cNvSpPr/>
          <p:nvPr/>
        </p:nvSpPr>
        <p:spPr>
          <a:xfrm>
            <a:off x="5915767" y="1836953"/>
            <a:ext cx="1198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研究阶段</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Freeform 5"/>
          <p:cNvSpPr>
            <a:spLocks noEditPoints="1"/>
          </p:cNvSpPr>
          <p:nvPr/>
        </p:nvSpPr>
        <p:spPr bwMode="auto">
          <a:xfrm>
            <a:off x="5364026" y="2392496"/>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p>
            <a:pPr fontAlgn="base">
              <a:spcBef>
                <a:spcPct val="0"/>
              </a:spcBef>
              <a:spcAft>
                <a:spcPct val="0"/>
              </a:spcAft>
              <a:buFont typeface="Arial" panose="020B0604020202020204" pitchFamily="34" charset="0"/>
            </a:pPr>
            <a:endParaRPr lang="zh-CN" altLang="en-US">
              <a:latin typeface="Arial" panose="020B0604020202020204" pitchFamily="34" charset="0"/>
              <a:ea typeface="宋体" panose="02010600030101010101" pitchFamily="2" charset="-122"/>
            </a:endParaRPr>
          </a:p>
        </p:txBody>
      </p:sp>
      <p:sp>
        <p:nvSpPr>
          <p:cNvPr id="24" name="矩形 23"/>
          <p:cNvSpPr/>
          <p:nvPr/>
        </p:nvSpPr>
        <p:spPr>
          <a:xfrm>
            <a:off x="5915767" y="2359850"/>
            <a:ext cx="1198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研究任务</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Freeform 5"/>
          <p:cNvSpPr>
            <a:spLocks noEditPoints="1"/>
          </p:cNvSpPr>
          <p:nvPr/>
        </p:nvSpPr>
        <p:spPr bwMode="auto">
          <a:xfrm>
            <a:off x="5364026" y="2915393"/>
            <a:ext cx="333375" cy="334818"/>
          </a:xfrm>
          <a:custGeom>
            <a:avLst/>
            <a:gdLst>
              <a:gd name="T0" fmla="*/ 721 w 1441"/>
              <a:gd name="T1" fmla="*/ 0 h 1441"/>
              <a:gd name="T2" fmla="*/ 1441 w 1441"/>
              <a:gd name="T3" fmla="*/ 721 h 1441"/>
              <a:gd name="T4" fmla="*/ 721 w 1441"/>
              <a:gd name="T5" fmla="*/ 1441 h 1441"/>
              <a:gd name="T6" fmla="*/ 0 w 1441"/>
              <a:gd name="T7" fmla="*/ 721 h 1441"/>
              <a:gd name="T8" fmla="*/ 721 w 1441"/>
              <a:gd name="T9" fmla="*/ 0 h 1441"/>
              <a:gd name="T10" fmla="*/ 721 w 1441"/>
              <a:gd name="T11" fmla="*/ 186 h 1441"/>
              <a:gd name="T12" fmla="*/ 1255 w 1441"/>
              <a:gd name="T13" fmla="*/ 721 h 1441"/>
              <a:gd name="T14" fmla="*/ 721 w 1441"/>
              <a:gd name="T15" fmla="*/ 1255 h 1441"/>
              <a:gd name="T16" fmla="*/ 186 w 1441"/>
              <a:gd name="T17" fmla="*/ 721 h 1441"/>
              <a:gd name="T18" fmla="*/ 721 w 1441"/>
              <a:gd name="T19" fmla="*/ 186 h 1441"/>
              <a:gd name="T20" fmla="*/ 305 w 1441"/>
              <a:gd name="T21" fmla="*/ 928 h 1441"/>
              <a:gd name="T22" fmla="*/ 751 w 1441"/>
              <a:gd name="T23" fmla="*/ 928 h 1441"/>
              <a:gd name="T24" fmla="*/ 751 w 1441"/>
              <a:gd name="T25" fmla="*/ 1135 h 1441"/>
              <a:gd name="T26" fmla="*/ 1197 w 1441"/>
              <a:gd name="T27" fmla="*/ 721 h 1441"/>
              <a:gd name="T28" fmla="*/ 751 w 1441"/>
              <a:gd name="T29" fmla="*/ 306 h 1441"/>
              <a:gd name="T30" fmla="*/ 751 w 1441"/>
              <a:gd name="T31" fmla="*/ 513 h 1441"/>
              <a:gd name="T32" fmla="*/ 305 w 1441"/>
              <a:gd name="T33" fmla="*/ 513 h 1441"/>
              <a:gd name="T34" fmla="*/ 305 w 1441"/>
              <a:gd name="T35" fmla="*/ 928 h 1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1" h="1441">
                <a:moveTo>
                  <a:pt x="721" y="0"/>
                </a:moveTo>
                <a:cubicBezTo>
                  <a:pt x="1119" y="0"/>
                  <a:pt x="1441" y="323"/>
                  <a:pt x="1441" y="721"/>
                </a:cubicBezTo>
                <a:cubicBezTo>
                  <a:pt x="1441" y="1119"/>
                  <a:pt x="1119" y="1441"/>
                  <a:pt x="721" y="1441"/>
                </a:cubicBezTo>
                <a:cubicBezTo>
                  <a:pt x="323" y="1441"/>
                  <a:pt x="0" y="1119"/>
                  <a:pt x="0" y="721"/>
                </a:cubicBezTo>
                <a:cubicBezTo>
                  <a:pt x="0" y="323"/>
                  <a:pt x="323" y="0"/>
                  <a:pt x="721" y="0"/>
                </a:cubicBezTo>
                <a:close/>
                <a:moveTo>
                  <a:pt x="721" y="186"/>
                </a:moveTo>
                <a:cubicBezTo>
                  <a:pt x="1016" y="186"/>
                  <a:pt x="1255" y="426"/>
                  <a:pt x="1255" y="721"/>
                </a:cubicBezTo>
                <a:cubicBezTo>
                  <a:pt x="1255" y="1016"/>
                  <a:pt x="1016" y="1255"/>
                  <a:pt x="721" y="1255"/>
                </a:cubicBezTo>
                <a:cubicBezTo>
                  <a:pt x="426" y="1255"/>
                  <a:pt x="186" y="1016"/>
                  <a:pt x="186" y="721"/>
                </a:cubicBezTo>
                <a:cubicBezTo>
                  <a:pt x="186" y="426"/>
                  <a:pt x="426" y="186"/>
                  <a:pt x="721" y="186"/>
                </a:cubicBezTo>
                <a:close/>
                <a:moveTo>
                  <a:pt x="305" y="928"/>
                </a:moveTo>
                <a:lnTo>
                  <a:pt x="751" y="928"/>
                </a:lnTo>
                <a:lnTo>
                  <a:pt x="751" y="1135"/>
                </a:lnTo>
                <a:lnTo>
                  <a:pt x="1197" y="721"/>
                </a:lnTo>
                <a:lnTo>
                  <a:pt x="751" y="306"/>
                </a:lnTo>
                <a:lnTo>
                  <a:pt x="751" y="513"/>
                </a:lnTo>
                <a:lnTo>
                  <a:pt x="305" y="513"/>
                </a:lnTo>
                <a:lnTo>
                  <a:pt x="305" y="928"/>
                </a:lnTo>
                <a:close/>
              </a:path>
            </a:pathLst>
          </a:custGeom>
          <a:solidFill>
            <a:schemeClr val="tx2">
              <a:lumMod val="75000"/>
            </a:schemeClr>
          </a:solidFill>
          <a:ln>
            <a:noFill/>
          </a:ln>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a:p>
        </p:txBody>
      </p:sp>
      <p:sp>
        <p:nvSpPr>
          <p:cNvPr id="34" name="矩形 33"/>
          <p:cNvSpPr/>
          <p:nvPr/>
        </p:nvSpPr>
        <p:spPr>
          <a:xfrm>
            <a:off x="5915767" y="2882747"/>
            <a:ext cx="1960880" cy="398780"/>
          </a:xfrm>
          <a:prstGeom prst="rect">
            <a:avLst/>
          </a:prstGeom>
        </p:spPr>
        <p:txBody>
          <a:bodyPr wrap="none">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阶段性研究成果</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
                                        <p:tgtEl>
                                          <p:spTgt spid="26"/>
                                        </p:tgtEl>
                                        <p:attrNameLst>
                                          <p:attrName>ppt_x</p:attrName>
                                        </p:attrNameLst>
                                      </p:cBhvr>
                                      <p:tavLst>
                                        <p:tav tm="0">
                                          <p:val>
                                            <p:strVal val="#ppt_x+#ppt_w*1.125000"/>
                                          </p:val>
                                        </p:tav>
                                        <p:tav tm="100000">
                                          <p:val>
                                            <p:strVal val="#ppt_x"/>
                                          </p:val>
                                        </p:tav>
                                      </p:tavLst>
                                    </p:anim>
                                    <p:animEffect transition="in" filter="wipe(left)">
                                      <p:cBhvr>
                                        <p:cTn id="8" dur="300"/>
                                        <p:tgtEl>
                                          <p:spTgt spid="26"/>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6" presetClass="emph" presetSubtype="0" repeatCount="2000" autoRev="1" fill="hold" nodeType="afterEffect">
                                  <p:stCondLst>
                                    <p:cond delay="0"/>
                                  </p:stCondLst>
                                  <p:childTnLst>
                                    <p:animScale>
                                      <p:cBhvr>
                                        <p:cTn id="17" dur="200" fill="hold"/>
                                        <p:tgtEl>
                                          <p:spTgt spid="32"/>
                                        </p:tgtEl>
                                      </p:cBhvr>
                                      <p:by x="110000" y="110000"/>
                                    </p:animScale>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left)">
                                      <p:cBhvr>
                                        <p:cTn id="4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animBg="1"/>
      <p:bldP spid="24" grpId="0"/>
      <p:bldP spid="33"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0"/>
            <a:ext cx="2241548" cy="390525"/>
            <a:chOff x="2" y="0"/>
            <a:chExt cx="2241548" cy="390525"/>
          </a:xfrm>
        </p:grpSpPr>
        <p:sp>
          <p:nvSpPr>
            <p:cNvPr id="3" name="Freeform 316"/>
            <p:cNvSpPr/>
            <p:nvPr/>
          </p:nvSpPr>
          <p:spPr bwMode="auto">
            <a:xfrm>
              <a:off x="2" y="0"/>
              <a:ext cx="224154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227402" y="12201"/>
              <a:ext cx="1807287"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研究阶段</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5" name="Freeform 5"/>
          <p:cNvSpPr/>
          <p:nvPr/>
        </p:nvSpPr>
        <p:spPr bwMode="auto">
          <a:xfrm>
            <a:off x="2909477" y="891028"/>
            <a:ext cx="3394584" cy="4154072"/>
          </a:xfrm>
          <a:custGeom>
            <a:avLst/>
            <a:gdLst>
              <a:gd name="T0" fmla="*/ 1412 w 1646"/>
              <a:gd name="T1" fmla="*/ 1674 h 2015"/>
              <a:gd name="T2" fmla="*/ 1372 w 1646"/>
              <a:gd name="T3" fmla="*/ 1163 h 2015"/>
              <a:gd name="T4" fmla="*/ 1439 w 1646"/>
              <a:gd name="T5" fmla="*/ 1075 h 2015"/>
              <a:gd name="T6" fmla="*/ 1536 w 1646"/>
              <a:gd name="T7" fmla="*/ 808 h 2015"/>
              <a:gd name="T8" fmla="*/ 1247 w 1646"/>
              <a:gd name="T9" fmla="*/ 156 h 2015"/>
              <a:gd name="T10" fmla="*/ 493 w 1646"/>
              <a:gd name="T11" fmla="*/ 100 h 2015"/>
              <a:gd name="T12" fmla="*/ 398 w 1646"/>
              <a:gd name="T13" fmla="*/ 157 h 2015"/>
              <a:gd name="T14" fmla="*/ 163 w 1646"/>
              <a:gd name="T15" fmla="*/ 524 h 2015"/>
              <a:gd name="T16" fmla="*/ 126 w 1646"/>
              <a:gd name="T17" fmla="*/ 617 h 2015"/>
              <a:gd name="T18" fmla="*/ 134 w 1646"/>
              <a:gd name="T19" fmla="*/ 682 h 2015"/>
              <a:gd name="T20" fmla="*/ 133 w 1646"/>
              <a:gd name="T21" fmla="*/ 749 h 2015"/>
              <a:gd name="T22" fmla="*/ 20 w 1646"/>
              <a:gd name="T23" fmla="*/ 977 h 2015"/>
              <a:gd name="T24" fmla="*/ 1 w 1646"/>
              <a:gd name="T25" fmla="*/ 1022 h 2015"/>
              <a:gd name="T26" fmla="*/ 35 w 1646"/>
              <a:gd name="T27" fmla="*/ 1079 h 2015"/>
              <a:gd name="T28" fmla="*/ 89 w 1646"/>
              <a:gd name="T29" fmla="*/ 1092 h 2015"/>
              <a:gd name="T30" fmla="*/ 103 w 1646"/>
              <a:gd name="T31" fmla="*/ 1178 h 2015"/>
              <a:gd name="T32" fmla="*/ 88 w 1646"/>
              <a:gd name="T33" fmla="*/ 1208 h 2015"/>
              <a:gd name="T34" fmla="*/ 113 w 1646"/>
              <a:gd name="T35" fmla="*/ 1250 h 2015"/>
              <a:gd name="T36" fmla="*/ 141 w 1646"/>
              <a:gd name="T37" fmla="*/ 1260 h 2015"/>
              <a:gd name="T38" fmla="*/ 118 w 1646"/>
              <a:gd name="T39" fmla="*/ 1278 h 2015"/>
              <a:gd name="T40" fmla="*/ 136 w 1646"/>
              <a:gd name="T41" fmla="*/ 1339 h 2015"/>
              <a:gd name="T42" fmla="*/ 151 w 1646"/>
              <a:gd name="T43" fmla="*/ 1373 h 2015"/>
              <a:gd name="T44" fmla="*/ 139 w 1646"/>
              <a:gd name="T45" fmla="*/ 1432 h 2015"/>
              <a:gd name="T46" fmla="*/ 215 w 1646"/>
              <a:gd name="T47" fmla="*/ 1540 h 2015"/>
              <a:gd name="T48" fmla="*/ 436 w 1646"/>
              <a:gd name="T49" fmla="*/ 1546 h 2015"/>
              <a:gd name="T50" fmla="*/ 541 w 1646"/>
              <a:gd name="T51" fmla="*/ 1617 h 2015"/>
              <a:gd name="T52" fmla="*/ 560 w 1646"/>
              <a:gd name="T53" fmla="*/ 1684 h 2015"/>
              <a:gd name="T54" fmla="*/ 644 w 1646"/>
              <a:gd name="T55" fmla="*/ 1879 h 2015"/>
              <a:gd name="T56" fmla="*/ 607 w 1646"/>
              <a:gd name="T57" fmla="*/ 2015 h 2015"/>
              <a:gd name="T58" fmla="*/ 1646 w 1646"/>
              <a:gd name="T59" fmla="*/ 2015 h 2015"/>
              <a:gd name="T60" fmla="*/ 1412 w 1646"/>
              <a:gd name="T61" fmla="*/ 1674 h 2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46" h="2015">
                <a:moveTo>
                  <a:pt x="1412" y="1674"/>
                </a:moveTo>
                <a:cubicBezTo>
                  <a:pt x="1287" y="1534"/>
                  <a:pt x="1265" y="1326"/>
                  <a:pt x="1372" y="1163"/>
                </a:cubicBezTo>
                <a:cubicBezTo>
                  <a:pt x="1391" y="1135"/>
                  <a:pt x="1413" y="1106"/>
                  <a:pt x="1439" y="1075"/>
                </a:cubicBezTo>
                <a:cubicBezTo>
                  <a:pt x="1499" y="1000"/>
                  <a:pt x="1530" y="907"/>
                  <a:pt x="1536" y="808"/>
                </a:cubicBezTo>
                <a:cubicBezTo>
                  <a:pt x="1551" y="579"/>
                  <a:pt x="1439" y="291"/>
                  <a:pt x="1247" y="156"/>
                </a:cubicBezTo>
                <a:cubicBezTo>
                  <a:pt x="1032" y="18"/>
                  <a:pt x="744" y="0"/>
                  <a:pt x="493" y="100"/>
                </a:cubicBezTo>
                <a:cubicBezTo>
                  <a:pt x="460" y="116"/>
                  <a:pt x="429" y="135"/>
                  <a:pt x="398" y="157"/>
                </a:cubicBezTo>
                <a:cubicBezTo>
                  <a:pt x="258" y="258"/>
                  <a:pt x="224" y="369"/>
                  <a:pt x="163" y="524"/>
                </a:cubicBezTo>
                <a:cubicBezTo>
                  <a:pt x="151" y="554"/>
                  <a:pt x="133" y="585"/>
                  <a:pt x="126" y="617"/>
                </a:cubicBezTo>
                <a:cubicBezTo>
                  <a:pt x="119" y="652"/>
                  <a:pt x="127" y="664"/>
                  <a:pt x="134" y="682"/>
                </a:cubicBezTo>
                <a:cubicBezTo>
                  <a:pt x="145" y="707"/>
                  <a:pt x="144" y="723"/>
                  <a:pt x="133" y="749"/>
                </a:cubicBezTo>
                <a:cubicBezTo>
                  <a:pt x="97" y="826"/>
                  <a:pt x="65" y="904"/>
                  <a:pt x="20" y="977"/>
                </a:cubicBezTo>
                <a:cubicBezTo>
                  <a:pt x="12" y="989"/>
                  <a:pt x="2" y="1005"/>
                  <a:pt x="1" y="1022"/>
                </a:cubicBezTo>
                <a:cubicBezTo>
                  <a:pt x="0" y="1046"/>
                  <a:pt x="11" y="1070"/>
                  <a:pt x="35" y="1079"/>
                </a:cubicBezTo>
                <a:cubicBezTo>
                  <a:pt x="52" y="1085"/>
                  <a:pt x="71" y="1083"/>
                  <a:pt x="89" y="1092"/>
                </a:cubicBezTo>
                <a:cubicBezTo>
                  <a:pt x="130" y="1112"/>
                  <a:pt x="124" y="1148"/>
                  <a:pt x="103" y="1178"/>
                </a:cubicBezTo>
                <a:cubicBezTo>
                  <a:pt x="96" y="1189"/>
                  <a:pt x="89" y="1199"/>
                  <a:pt x="88" y="1208"/>
                </a:cubicBezTo>
                <a:cubicBezTo>
                  <a:pt x="85" y="1225"/>
                  <a:pt x="90" y="1240"/>
                  <a:pt x="113" y="1250"/>
                </a:cubicBezTo>
                <a:cubicBezTo>
                  <a:pt x="120" y="1254"/>
                  <a:pt x="130" y="1257"/>
                  <a:pt x="141" y="1260"/>
                </a:cubicBezTo>
                <a:cubicBezTo>
                  <a:pt x="131" y="1266"/>
                  <a:pt x="123" y="1272"/>
                  <a:pt x="118" y="1278"/>
                </a:cubicBezTo>
                <a:cubicBezTo>
                  <a:pt x="94" y="1302"/>
                  <a:pt x="114" y="1325"/>
                  <a:pt x="136" y="1339"/>
                </a:cubicBezTo>
                <a:cubicBezTo>
                  <a:pt x="150" y="1348"/>
                  <a:pt x="159" y="1356"/>
                  <a:pt x="151" y="1373"/>
                </a:cubicBezTo>
                <a:cubicBezTo>
                  <a:pt x="142" y="1393"/>
                  <a:pt x="139" y="1413"/>
                  <a:pt x="139" y="1432"/>
                </a:cubicBezTo>
                <a:cubicBezTo>
                  <a:pt x="140" y="1481"/>
                  <a:pt x="166" y="1527"/>
                  <a:pt x="215" y="1540"/>
                </a:cubicBezTo>
                <a:cubicBezTo>
                  <a:pt x="277" y="1556"/>
                  <a:pt x="371" y="1542"/>
                  <a:pt x="436" y="1546"/>
                </a:cubicBezTo>
                <a:cubicBezTo>
                  <a:pt x="483" y="1550"/>
                  <a:pt x="520" y="1567"/>
                  <a:pt x="541" y="1617"/>
                </a:cubicBezTo>
                <a:cubicBezTo>
                  <a:pt x="550" y="1639"/>
                  <a:pt x="555" y="1661"/>
                  <a:pt x="560" y="1684"/>
                </a:cubicBezTo>
                <a:cubicBezTo>
                  <a:pt x="577" y="1767"/>
                  <a:pt x="616" y="1806"/>
                  <a:pt x="644" y="1879"/>
                </a:cubicBezTo>
                <a:cubicBezTo>
                  <a:pt x="660" y="1920"/>
                  <a:pt x="660" y="1966"/>
                  <a:pt x="607" y="2015"/>
                </a:cubicBezTo>
                <a:cubicBezTo>
                  <a:pt x="1646" y="2015"/>
                  <a:pt x="1646" y="2015"/>
                  <a:pt x="1646" y="2015"/>
                </a:cubicBezTo>
                <a:cubicBezTo>
                  <a:pt x="1600" y="1886"/>
                  <a:pt x="1527" y="1803"/>
                  <a:pt x="1412" y="1674"/>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 name="Freeform 6"/>
          <p:cNvSpPr/>
          <p:nvPr/>
        </p:nvSpPr>
        <p:spPr bwMode="auto">
          <a:xfrm>
            <a:off x="2909477" y="967450"/>
            <a:ext cx="1674649" cy="4077651"/>
          </a:xfrm>
          <a:custGeom>
            <a:avLst/>
            <a:gdLst>
              <a:gd name="T0" fmla="*/ 812 w 812"/>
              <a:gd name="T1" fmla="*/ 0 h 1978"/>
              <a:gd name="T2" fmla="*/ 493 w 812"/>
              <a:gd name="T3" fmla="*/ 63 h 1978"/>
              <a:gd name="T4" fmla="*/ 398 w 812"/>
              <a:gd name="T5" fmla="*/ 120 h 1978"/>
              <a:gd name="T6" fmla="*/ 163 w 812"/>
              <a:gd name="T7" fmla="*/ 487 h 1978"/>
              <a:gd name="T8" fmla="*/ 126 w 812"/>
              <a:gd name="T9" fmla="*/ 580 h 1978"/>
              <a:gd name="T10" fmla="*/ 134 w 812"/>
              <a:gd name="T11" fmla="*/ 645 h 1978"/>
              <a:gd name="T12" fmla="*/ 133 w 812"/>
              <a:gd name="T13" fmla="*/ 712 h 1978"/>
              <a:gd name="T14" fmla="*/ 20 w 812"/>
              <a:gd name="T15" fmla="*/ 940 h 1978"/>
              <a:gd name="T16" fmla="*/ 1 w 812"/>
              <a:gd name="T17" fmla="*/ 985 h 1978"/>
              <a:gd name="T18" fmla="*/ 35 w 812"/>
              <a:gd name="T19" fmla="*/ 1042 h 1978"/>
              <a:gd name="T20" fmla="*/ 89 w 812"/>
              <a:gd name="T21" fmla="*/ 1055 h 1978"/>
              <a:gd name="T22" fmla="*/ 103 w 812"/>
              <a:gd name="T23" fmla="*/ 1141 h 1978"/>
              <a:gd name="T24" fmla="*/ 88 w 812"/>
              <a:gd name="T25" fmla="*/ 1171 h 1978"/>
              <a:gd name="T26" fmla="*/ 113 w 812"/>
              <a:gd name="T27" fmla="*/ 1213 h 1978"/>
              <a:gd name="T28" fmla="*/ 141 w 812"/>
              <a:gd name="T29" fmla="*/ 1223 h 1978"/>
              <a:gd name="T30" fmla="*/ 118 w 812"/>
              <a:gd name="T31" fmla="*/ 1241 h 1978"/>
              <a:gd name="T32" fmla="*/ 136 w 812"/>
              <a:gd name="T33" fmla="*/ 1302 h 1978"/>
              <a:gd name="T34" fmla="*/ 151 w 812"/>
              <a:gd name="T35" fmla="*/ 1336 h 1978"/>
              <a:gd name="T36" fmla="*/ 139 w 812"/>
              <a:gd name="T37" fmla="*/ 1395 h 1978"/>
              <a:gd name="T38" fmla="*/ 215 w 812"/>
              <a:gd name="T39" fmla="*/ 1503 h 1978"/>
              <a:gd name="T40" fmla="*/ 436 w 812"/>
              <a:gd name="T41" fmla="*/ 1509 h 1978"/>
              <a:gd name="T42" fmla="*/ 541 w 812"/>
              <a:gd name="T43" fmla="*/ 1580 h 1978"/>
              <a:gd name="T44" fmla="*/ 560 w 812"/>
              <a:gd name="T45" fmla="*/ 1647 h 1978"/>
              <a:gd name="T46" fmla="*/ 644 w 812"/>
              <a:gd name="T47" fmla="*/ 1842 h 1978"/>
              <a:gd name="T48" fmla="*/ 607 w 812"/>
              <a:gd name="T49" fmla="*/ 1978 h 1978"/>
              <a:gd name="T50" fmla="*/ 812 w 812"/>
              <a:gd name="T51" fmla="*/ 1978 h 1978"/>
              <a:gd name="T52" fmla="*/ 812 w 812"/>
              <a:gd name="T53" fmla="*/ 0 h 1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12" h="1978">
                <a:moveTo>
                  <a:pt x="812" y="0"/>
                </a:moveTo>
                <a:cubicBezTo>
                  <a:pt x="704" y="1"/>
                  <a:pt x="596" y="22"/>
                  <a:pt x="493" y="63"/>
                </a:cubicBezTo>
                <a:cubicBezTo>
                  <a:pt x="460" y="79"/>
                  <a:pt x="429" y="98"/>
                  <a:pt x="398" y="120"/>
                </a:cubicBezTo>
                <a:cubicBezTo>
                  <a:pt x="258" y="221"/>
                  <a:pt x="224" y="332"/>
                  <a:pt x="163" y="487"/>
                </a:cubicBezTo>
                <a:cubicBezTo>
                  <a:pt x="151" y="517"/>
                  <a:pt x="133" y="548"/>
                  <a:pt x="126" y="580"/>
                </a:cubicBezTo>
                <a:cubicBezTo>
                  <a:pt x="119" y="615"/>
                  <a:pt x="127" y="627"/>
                  <a:pt x="134" y="645"/>
                </a:cubicBezTo>
                <a:cubicBezTo>
                  <a:pt x="145" y="670"/>
                  <a:pt x="144" y="686"/>
                  <a:pt x="133" y="712"/>
                </a:cubicBezTo>
                <a:cubicBezTo>
                  <a:pt x="97" y="789"/>
                  <a:pt x="65" y="867"/>
                  <a:pt x="20" y="940"/>
                </a:cubicBezTo>
                <a:cubicBezTo>
                  <a:pt x="12" y="952"/>
                  <a:pt x="2" y="968"/>
                  <a:pt x="1" y="985"/>
                </a:cubicBezTo>
                <a:cubicBezTo>
                  <a:pt x="0" y="1009"/>
                  <a:pt x="11" y="1033"/>
                  <a:pt x="35" y="1042"/>
                </a:cubicBezTo>
                <a:cubicBezTo>
                  <a:pt x="52" y="1048"/>
                  <a:pt x="71" y="1046"/>
                  <a:pt x="89" y="1055"/>
                </a:cubicBezTo>
                <a:cubicBezTo>
                  <a:pt x="130" y="1075"/>
                  <a:pt x="124" y="1111"/>
                  <a:pt x="103" y="1141"/>
                </a:cubicBezTo>
                <a:cubicBezTo>
                  <a:pt x="96" y="1152"/>
                  <a:pt x="89" y="1162"/>
                  <a:pt x="88" y="1171"/>
                </a:cubicBezTo>
                <a:cubicBezTo>
                  <a:pt x="85" y="1188"/>
                  <a:pt x="90" y="1203"/>
                  <a:pt x="113" y="1213"/>
                </a:cubicBezTo>
                <a:cubicBezTo>
                  <a:pt x="120" y="1217"/>
                  <a:pt x="130" y="1220"/>
                  <a:pt x="141" y="1223"/>
                </a:cubicBezTo>
                <a:cubicBezTo>
                  <a:pt x="131" y="1229"/>
                  <a:pt x="123" y="1235"/>
                  <a:pt x="118" y="1241"/>
                </a:cubicBezTo>
                <a:cubicBezTo>
                  <a:pt x="94" y="1265"/>
                  <a:pt x="114" y="1288"/>
                  <a:pt x="136" y="1302"/>
                </a:cubicBezTo>
                <a:cubicBezTo>
                  <a:pt x="150" y="1311"/>
                  <a:pt x="159" y="1319"/>
                  <a:pt x="151" y="1336"/>
                </a:cubicBezTo>
                <a:cubicBezTo>
                  <a:pt x="142" y="1356"/>
                  <a:pt x="139" y="1376"/>
                  <a:pt x="139" y="1395"/>
                </a:cubicBezTo>
                <a:cubicBezTo>
                  <a:pt x="140" y="1444"/>
                  <a:pt x="166" y="1490"/>
                  <a:pt x="215" y="1503"/>
                </a:cubicBezTo>
                <a:cubicBezTo>
                  <a:pt x="277" y="1519"/>
                  <a:pt x="371" y="1505"/>
                  <a:pt x="436" y="1509"/>
                </a:cubicBezTo>
                <a:cubicBezTo>
                  <a:pt x="483" y="1513"/>
                  <a:pt x="520" y="1530"/>
                  <a:pt x="541" y="1580"/>
                </a:cubicBezTo>
                <a:cubicBezTo>
                  <a:pt x="550" y="1602"/>
                  <a:pt x="555" y="1624"/>
                  <a:pt x="560" y="1647"/>
                </a:cubicBezTo>
                <a:cubicBezTo>
                  <a:pt x="577" y="1730"/>
                  <a:pt x="616" y="1769"/>
                  <a:pt x="644" y="1842"/>
                </a:cubicBezTo>
                <a:cubicBezTo>
                  <a:pt x="660" y="1883"/>
                  <a:pt x="660" y="1929"/>
                  <a:pt x="607" y="1978"/>
                </a:cubicBezTo>
                <a:cubicBezTo>
                  <a:pt x="812" y="1978"/>
                  <a:pt x="812" y="1978"/>
                  <a:pt x="812" y="1978"/>
                </a:cubicBezTo>
                <a:cubicBezTo>
                  <a:pt x="812" y="0"/>
                  <a:pt x="812" y="0"/>
                  <a:pt x="812" y="0"/>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 name="Freeform 7"/>
          <p:cNvSpPr/>
          <p:nvPr/>
        </p:nvSpPr>
        <p:spPr bwMode="auto">
          <a:xfrm>
            <a:off x="3014201" y="891028"/>
            <a:ext cx="3093619" cy="1901081"/>
          </a:xfrm>
          <a:custGeom>
            <a:avLst/>
            <a:gdLst>
              <a:gd name="T0" fmla="*/ 1466 w 1500"/>
              <a:gd name="T1" fmla="*/ 922 h 922"/>
              <a:gd name="T2" fmla="*/ 1485 w 1500"/>
              <a:gd name="T3" fmla="*/ 808 h 922"/>
              <a:gd name="T4" fmla="*/ 1196 w 1500"/>
              <a:gd name="T5" fmla="*/ 156 h 922"/>
              <a:gd name="T6" fmla="*/ 442 w 1500"/>
              <a:gd name="T7" fmla="*/ 100 h 922"/>
              <a:gd name="T8" fmla="*/ 347 w 1500"/>
              <a:gd name="T9" fmla="*/ 157 h 922"/>
              <a:gd name="T10" fmla="*/ 112 w 1500"/>
              <a:gd name="T11" fmla="*/ 524 h 922"/>
              <a:gd name="T12" fmla="*/ 75 w 1500"/>
              <a:gd name="T13" fmla="*/ 617 h 922"/>
              <a:gd name="T14" fmla="*/ 83 w 1500"/>
              <a:gd name="T15" fmla="*/ 682 h 922"/>
              <a:gd name="T16" fmla="*/ 82 w 1500"/>
              <a:gd name="T17" fmla="*/ 749 h 922"/>
              <a:gd name="T18" fmla="*/ 0 w 1500"/>
              <a:gd name="T19" fmla="*/ 922 h 922"/>
              <a:gd name="T20" fmla="*/ 1466 w 1500"/>
              <a:gd name="T21" fmla="*/ 922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0" h="922">
                <a:moveTo>
                  <a:pt x="1466" y="922"/>
                </a:moveTo>
                <a:cubicBezTo>
                  <a:pt x="1476" y="885"/>
                  <a:pt x="1483" y="847"/>
                  <a:pt x="1485" y="808"/>
                </a:cubicBezTo>
                <a:cubicBezTo>
                  <a:pt x="1500" y="579"/>
                  <a:pt x="1388" y="291"/>
                  <a:pt x="1196" y="156"/>
                </a:cubicBezTo>
                <a:cubicBezTo>
                  <a:pt x="981" y="18"/>
                  <a:pt x="693" y="0"/>
                  <a:pt x="442" y="100"/>
                </a:cubicBezTo>
                <a:cubicBezTo>
                  <a:pt x="409" y="116"/>
                  <a:pt x="378" y="135"/>
                  <a:pt x="347" y="157"/>
                </a:cubicBezTo>
                <a:cubicBezTo>
                  <a:pt x="207" y="258"/>
                  <a:pt x="173" y="369"/>
                  <a:pt x="112" y="524"/>
                </a:cubicBezTo>
                <a:cubicBezTo>
                  <a:pt x="100" y="554"/>
                  <a:pt x="82" y="585"/>
                  <a:pt x="75" y="617"/>
                </a:cubicBezTo>
                <a:cubicBezTo>
                  <a:pt x="68" y="652"/>
                  <a:pt x="76" y="664"/>
                  <a:pt x="83" y="682"/>
                </a:cubicBezTo>
                <a:cubicBezTo>
                  <a:pt x="94" y="707"/>
                  <a:pt x="93" y="723"/>
                  <a:pt x="82" y="749"/>
                </a:cubicBezTo>
                <a:cubicBezTo>
                  <a:pt x="55" y="807"/>
                  <a:pt x="30" y="866"/>
                  <a:pt x="0" y="922"/>
                </a:cubicBezTo>
                <a:cubicBezTo>
                  <a:pt x="1466" y="922"/>
                  <a:pt x="1466" y="922"/>
                  <a:pt x="1466" y="922"/>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 name="Freeform 8"/>
          <p:cNvSpPr/>
          <p:nvPr/>
        </p:nvSpPr>
        <p:spPr bwMode="auto">
          <a:xfrm>
            <a:off x="3014201" y="967449"/>
            <a:ext cx="1569924" cy="1824660"/>
          </a:xfrm>
          <a:custGeom>
            <a:avLst/>
            <a:gdLst>
              <a:gd name="T0" fmla="*/ 761 w 761"/>
              <a:gd name="T1" fmla="*/ 0 h 885"/>
              <a:gd name="T2" fmla="*/ 442 w 761"/>
              <a:gd name="T3" fmla="*/ 63 h 885"/>
              <a:gd name="T4" fmla="*/ 347 w 761"/>
              <a:gd name="T5" fmla="*/ 120 h 885"/>
              <a:gd name="T6" fmla="*/ 112 w 761"/>
              <a:gd name="T7" fmla="*/ 487 h 885"/>
              <a:gd name="T8" fmla="*/ 75 w 761"/>
              <a:gd name="T9" fmla="*/ 580 h 885"/>
              <a:gd name="T10" fmla="*/ 83 w 761"/>
              <a:gd name="T11" fmla="*/ 645 h 885"/>
              <a:gd name="T12" fmla="*/ 82 w 761"/>
              <a:gd name="T13" fmla="*/ 712 h 885"/>
              <a:gd name="T14" fmla="*/ 0 w 761"/>
              <a:gd name="T15" fmla="*/ 885 h 885"/>
              <a:gd name="T16" fmla="*/ 761 w 761"/>
              <a:gd name="T17" fmla="*/ 885 h 885"/>
              <a:gd name="T18" fmla="*/ 761 w 761"/>
              <a:gd name="T19" fmla="*/ 0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1" h="885">
                <a:moveTo>
                  <a:pt x="761" y="0"/>
                </a:moveTo>
                <a:cubicBezTo>
                  <a:pt x="653" y="1"/>
                  <a:pt x="545" y="22"/>
                  <a:pt x="442" y="63"/>
                </a:cubicBezTo>
                <a:cubicBezTo>
                  <a:pt x="409" y="79"/>
                  <a:pt x="378" y="98"/>
                  <a:pt x="347" y="120"/>
                </a:cubicBezTo>
                <a:cubicBezTo>
                  <a:pt x="207" y="221"/>
                  <a:pt x="173" y="332"/>
                  <a:pt x="112" y="487"/>
                </a:cubicBezTo>
                <a:cubicBezTo>
                  <a:pt x="100" y="517"/>
                  <a:pt x="82" y="548"/>
                  <a:pt x="75" y="580"/>
                </a:cubicBezTo>
                <a:cubicBezTo>
                  <a:pt x="68" y="615"/>
                  <a:pt x="76" y="627"/>
                  <a:pt x="83" y="645"/>
                </a:cubicBezTo>
                <a:cubicBezTo>
                  <a:pt x="94" y="670"/>
                  <a:pt x="93" y="686"/>
                  <a:pt x="82" y="712"/>
                </a:cubicBezTo>
                <a:cubicBezTo>
                  <a:pt x="55" y="770"/>
                  <a:pt x="30" y="829"/>
                  <a:pt x="0" y="885"/>
                </a:cubicBezTo>
                <a:cubicBezTo>
                  <a:pt x="761" y="885"/>
                  <a:pt x="761" y="885"/>
                  <a:pt x="761" y="885"/>
                </a:cubicBezTo>
                <a:cubicBezTo>
                  <a:pt x="761" y="0"/>
                  <a:pt x="761" y="0"/>
                  <a:pt x="761" y="0"/>
                </a:cubicBezTo>
                <a:close/>
              </a:path>
            </a:pathLst>
          </a:custGeom>
          <a:solidFill>
            <a:schemeClr val="tx2">
              <a:lumMod val="7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9" name="Freeform 14"/>
          <p:cNvSpPr>
            <a:spLocks noEditPoints="1"/>
          </p:cNvSpPr>
          <p:nvPr/>
        </p:nvSpPr>
        <p:spPr bwMode="auto">
          <a:xfrm>
            <a:off x="3797316" y="1621319"/>
            <a:ext cx="441460" cy="509372"/>
          </a:xfrm>
          <a:custGeom>
            <a:avLst/>
            <a:gdLst>
              <a:gd name="T0" fmla="*/ 83 w 131"/>
              <a:gd name="T1" fmla="*/ 130 h 151"/>
              <a:gd name="T2" fmla="*/ 86 w 131"/>
              <a:gd name="T3" fmla="*/ 136 h 151"/>
              <a:gd name="T4" fmla="*/ 48 w 131"/>
              <a:gd name="T5" fmla="*/ 138 h 151"/>
              <a:gd name="T6" fmla="*/ 45 w 131"/>
              <a:gd name="T7" fmla="*/ 132 h 151"/>
              <a:gd name="T8" fmla="*/ 48 w 131"/>
              <a:gd name="T9" fmla="*/ 130 h 151"/>
              <a:gd name="T10" fmla="*/ 78 w 131"/>
              <a:gd name="T11" fmla="*/ 147 h 151"/>
              <a:gd name="T12" fmla="*/ 57 w 131"/>
              <a:gd name="T13" fmla="*/ 151 h 151"/>
              <a:gd name="T14" fmla="*/ 52 w 131"/>
              <a:gd name="T15" fmla="*/ 143 h 151"/>
              <a:gd name="T16" fmla="*/ 65 w 131"/>
              <a:gd name="T17" fmla="*/ 34 h 151"/>
              <a:gd name="T18" fmla="*/ 82 w 131"/>
              <a:gd name="T19" fmla="*/ 125 h 151"/>
              <a:gd name="T20" fmla="*/ 31 w 131"/>
              <a:gd name="T21" fmla="*/ 68 h 151"/>
              <a:gd name="T22" fmla="*/ 65 w 131"/>
              <a:gd name="T23" fmla="*/ 34 h 151"/>
              <a:gd name="T24" fmla="*/ 72 w 131"/>
              <a:gd name="T25" fmla="*/ 41 h 151"/>
              <a:gd name="T26" fmla="*/ 79 w 131"/>
              <a:gd name="T27" fmla="*/ 45 h 151"/>
              <a:gd name="T28" fmla="*/ 71 w 131"/>
              <a:gd name="T29" fmla="*/ 43 h 151"/>
              <a:gd name="T30" fmla="*/ 50 w 131"/>
              <a:gd name="T31" fmla="*/ 53 h 151"/>
              <a:gd name="T32" fmla="*/ 42 w 131"/>
              <a:gd name="T33" fmla="*/ 68 h 151"/>
              <a:gd name="T34" fmla="*/ 40 w 131"/>
              <a:gd name="T35" fmla="*/ 81 h 151"/>
              <a:gd name="T36" fmla="*/ 38 w 131"/>
              <a:gd name="T37" fmla="*/ 74 h 151"/>
              <a:gd name="T38" fmla="*/ 38 w 131"/>
              <a:gd name="T39" fmla="*/ 60 h 151"/>
              <a:gd name="T40" fmla="*/ 47 w 131"/>
              <a:gd name="T41" fmla="*/ 47 h 151"/>
              <a:gd name="T42" fmla="*/ 65 w 131"/>
              <a:gd name="T43" fmla="*/ 40 h 151"/>
              <a:gd name="T44" fmla="*/ 70 w 131"/>
              <a:gd name="T45" fmla="*/ 40 h 151"/>
              <a:gd name="T46" fmla="*/ 70 w 131"/>
              <a:gd name="T47" fmla="*/ 0 h 151"/>
              <a:gd name="T48" fmla="*/ 66 w 131"/>
              <a:gd name="T49" fmla="*/ 23 h 151"/>
              <a:gd name="T50" fmla="*/ 62 w 131"/>
              <a:gd name="T51" fmla="*/ 0 h 151"/>
              <a:gd name="T52" fmla="*/ 115 w 131"/>
              <a:gd name="T53" fmla="*/ 22 h 151"/>
              <a:gd name="T54" fmla="*/ 93 w 131"/>
              <a:gd name="T55" fmla="*/ 32 h 151"/>
              <a:gd name="T56" fmla="*/ 34 w 131"/>
              <a:gd name="T57" fmla="*/ 102 h 151"/>
              <a:gd name="T58" fmla="*/ 17 w 131"/>
              <a:gd name="T59" fmla="*/ 108 h 151"/>
              <a:gd name="T60" fmla="*/ 34 w 131"/>
              <a:gd name="T61" fmla="*/ 102 h 151"/>
              <a:gd name="T62" fmla="*/ 22 w 131"/>
              <a:gd name="T63" fmla="*/ 16 h 151"/>
              <a:gd name="T64" fmla="*/ 32 w 131"/>
              <a:gd name="T65" fmla="*/ 37 h 151"/>
              <a:gd name="T66" fmla="*/ 22 w 131"/>
              <a:gd name="T67" fmla="*/ 16 h 151"/>
              <a:gd name="T68" fmla="*/ 109 w 131"/>
              <a:gd name="T69" fmla="*/ 114 h 151"/>
              <a:gd name="T70" fmla="*/ 102 w 131"/>
              <a:gd name="T71" fmla="*/ 96 h 151"/>
              <a:gd name="T72" fmla="*/ 97 w 131"/>
              <a:gd name="T73" fmla="*/ 102 h 151"/>
              <a:gd name="T74" fmla="*/ 131 w 131"/>
              <a:gd name="T75" fmla="*/ 69 h 151"/>
              <a:gd name="T76" fmla="*/ 112 w 131"/>
              <a:gd name="T77" fmla="*/ 68 h 151"/>
              <a:gd name="T78" fmla="*/ 131 w 131"/>
              <a:gd name="T79" fmla="*/ 61 h 151"/>
              <a:gd name="T80" fmla="*/ 0 w 131"/>
              <a:gd name="T81" fmla="*/ 69 h 151"/>
              <a:gd name="T82" fmla="*/ 20 w 131"/>
              <a:gd name="T83" fmla="*/ 61 h 151"/>
              <a:gd name="T84" fmla="*/ 20 w 131"/>
              <a:gd name="T85"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1" h="151">
                <a:moveTo>
                  <a:pt x="48" y="130"/>
                </a:moveTo>
                <a:cubicBezTo>
                  <a:pt x="83" y="130"/>
                  <a:pt x="83" y="130"/>
                  <a:pt x="83" y="130"/>
                </a:cubicBezTo>
                <a:cubicBezTo>
                  <a:pt x="84" y="130"/>
                  <a:pt x="86" y="131"/>
                  <a:pt x="86" y="132"/>
                </a:cubicBezTo>
                <a:cubicBezTo>
                  <a:pt x="86" y="136"/>
                  <a:pt x="86" y="136"/>
                  <a:pt x="86" y="136"/>
                </a:cubicBezTo>
                <a:cubicBezTo>
                  <a:pt x="86" y="137"/>
                  <a:pt x="84" y="138"/>
                  <a:pt x="83" y="138"/>
                </a:cubicBezTo>
                <a:cubicBezTo>
                  <a:pt x="48" y="138"/>
                  <a:pt x="48" y="138"/>
                  <a:pt x="48" y="138"/>
                </a:cubicBezTo>
                <a:cubicBezTo>
                  <a:pt x="46" y="138"/>
                  <a:pt x="45" y="137"/>
                  <a:pt x="45" y="136"/>
                </a:cubicBezTo>
                <a:cubicBezTo>
                  <a:pt x="45" y="132"/>
                  <a:pt x="45" y="132"/>
                  <a:pt x="45" y="132"/>
                </a:cubicBezTo>
                <a:cubicBezTo>
                  <a:pt x="45" y="131"/>
                  <a:pt x="46" y="130"/>
                  <a:pt x="48" y="130"/>
                </a:cubicBezTo>
                <a:cubicBezTo>
                  <a:pt x="48" y="130"/>
                  <a:pt x="48" y="130"/>
                  <a:pt x="48" y="130"/>
                </a:cubicBezTo>
                <a:close/>
                <a:moveTo>
                  <a:pt x="78" y="143"/>
                </a:moveTo>
                <a:cubicBezTo>
                  <a:pt x="78" y="147"/>
                  <a:pt x="78" y="147"/>
                  <a:pt x="78" y="147"/>
                </a:cubicBezTo>
                <a:cubicBezTo>
                  <a:pt x="78" y="149"/>
                  <a:pt x="76" y="151"/>
                  <a:pt x="74" y="151"/>
                </a:cubicBezTo>
                <a:cubicBezTo>
                  <a:pt x="57" y="151"/>
                  <a:pt x="57" y="151"/>
                  <a:pt x="57" y="151"/>
                </a:cubicBezTo>
                <a:cubicBezTo>
                  <a:pt x="54" y="151"/>
                  <a:pt x="52" y="149"/>
                  <a:pt x="52" y="147"/>
                </a:cubicBezTo>
                <a:cubicBezTo>
                  <a:pt x="52" y="143"/>
                  <a:pt x="52" y="143"/>
                  <a:pt x="52" y="143"/>
                </a:cubicBezTo>
                <a:cubicBezTo>
                  <a:pt x="78" y="143"/>
                  <a:pt x="78" y="143"/>
                  <a:pt x="78" y="143"/>
                </a:cubicBezTo>
                <a:close/>
                <a:moveTo>
                  <a:pt x="65" y="34"/>
                </a:moveTo>
                <a:cubicBezTo>
                  <a:pt x="84" y="34"/>
                  <a:pt x="99" y="49"/>
                  <a:pt x="99" y="68"/>
                </a:cubicBezTo>
                <a:cubicBezTo>
                  <a:pt x="99" y="89"/>
                  <a:pt x="82" y="94"/>
                  <a:pt x="82" y="125"/>
                </a:cubicBezTo>
                <a:cubicBezTo>
                  <a:pt x="49" y="125"/>
                  <a:pt x="49" y="125"/>
                  <a:pt x="49" y="125"/>
                </a:cubicBezTo>
                <a:cubicBezTo>
                  <a:pt x="49" y="94"/>
                  <a:pt x="31" y="89"/>
                  <a:pt x="31" y="68"/>
                </a:cubicBezTo>
                <a:cubicBezTo>
                  <a:pt x="31" y="49"/>
                  <a:pt x="47" y="34"/>
                  <a:pt x="65" y="34"/>
                </a:cubicBezTo>
                <a:cubicBezTo>
                  <a:pt x="65" y="34"/>
                  <a:pt x="65" y="34"/>
                  <a:pt x="65" y="34"/>
                </a:cubicBezTo>
                <a:close/>
                <a:moveTo>
                  <a:pt x="70" y="40"/>
                </a:moveTo>
                <a:cubicBezTo>
                  <a:pt x="72" y="41"/>
                  <a:pt x="72" y="41"/>
                  <a:pt x="72" y="41"/>
                </a:cubicBezTo>
                <a:cubicBezTo>
                  <a:pt x="76" y="42"/>
                  <a:pt x="80" y="44"/>
                  <a:pt x="83" y="46"/>
                </a:cubicBezTo>
                <a:cubicBezTo>
                  <a:pt x="82" y="46"/>
                  <a:pt x="80" y="45"/>
                  <a:pt x="79" y="45"/>
                </a:cubicBezTo>
                <a:cubicBezTo>
                  <a:pt x="76" y="44"/>
                  <a:pt x="76" y="44"/>
                  <a:pt x="76" y="44"/>
                </a:cubicBezTo>
                <a:cubicBezTo>
                  <a:pt x="74" y="44"/>
                  <a:pt x="73" y="44"/>
                  <a:pt x="71" y="43"/>
                </a:cubicBezTo>
                <a:cubicBezTo>
                  <a:pt x="69" y="44"/>
                  <a:pt x="66" y="44"/>
                  <a:pt x="64" y="45"/>
                </a:cubicBezTo>
                <a:cubicBezTo>
                  <a:pt x="59" y="46"/>
                  <a:pt x="54" y="49"/>
                  <a:pt x="50" y="53"/>
                </a:cubicBezTo>
                <a:cubicBezTo>
                  <a:pt x="49" y="55"/>
                  <a:pt x="49" y="55"/>
                  <a:pt x="49" y="55"/>
                </a:cubicBezTo>
                <a:cubicBezTo>
                  <a:pt x="45" y="59"/>
                  <a:pt x="43" y="63"/>
                  <a:pt x="42" y="68"/>
                </a:cubicBezTo>
                <a:cubicBezTo>
                  <a:pt x="41" y="72"/>
                  <a:pt x="41" y="72"/>
                  <a:pt x="41" y="72"/>
                </a:cubicBezTo>
                <a:cubicBezTo>
                  <a:pt x="40" y="75"/>
                  <a:pt x="40" y="78"/>
                  <a:pt x="40" y="81"/>
                </a:cubicBezTo>
                <a:cubicBezTo>
                  <a:pt x="40" y="80"/>
                  <a:pt x="39" y="78"/>
                  <a:pt x="38" y="77"/>
                </a:cubicBezTo>
                <a:cubicBezTo>
                  <a:pt x="38" y="74"/>
                  <a:pt x="38" y="74"/>
                  <a:pt x="38" y="74"/>
                </a:cubicBezTo>
                <a:cubicBezTo>
                  <a:pt x="37" y="70"/>
                  <a:pt x="37" y="66"/>
                  <a:pt x="38" y="62"/>
                </a:cubicBezTo>
                <a:cubicBezTo>
                  <a:pt x="38" y="60"/>
                  <a:pt x="38" y="60"/>
                  <a:pt x="38" y="60"/>
                </a:cubicBezTo>
                <a:cubicBezTo>
                  <a:pt x="40" y="56"/>
                  <a:pt x="42" y="53"/>
                  <a:pt x="45" y="49"/>
                </a:cubicBezTo>
                <a:cubicBezTo>
                  <a:pt x="47" y="47"/>
                  <a:pt x="47" y="47"/>
                  <a:pt x="47" y="47"/>
                </a:cubicBezTo>
                <a:cubicBezTo>
                  <a:pt x="50" y="44"/>
                  <a:pt x="54" y="42"/>
                  <a:pt x="58" y="41"/>
                </a:cubicBezTo>
                <a:cubicBezTo>
                  <a:pt x="61" y="40"/>
                  <a:pt x="63" y="40"/>
                  <a:pt x="65" y="40"/>
                </a:cubicBezTo>
                <a:cubicBezTo>
                  <a:pt x="67" y="40"/>
                  <a:pt x="68" y="40"/>
                  <a:pt x="70" y="40"/>
                </a:cubicBezTo>
                <a:cubicBezTo>
                  <a:pt x="70" y="40"/>
                  <a:pt x="70" y="40"/>
                  <a:pt x="70" y="40"/>
                </a:cubicBezTo>
                <a:close/>
                <a:moveTo>
                  <a:pt x="62" y="0"/>
                </a:moveTo>
                <a:cubicBezTo>
                  <a:pt x="70" y="0"/>
                  <a:pt x="70" y="0"/>
                  <a:pt x="70" y="0"/>
                </a:cubicBezTo>
                <a:cubicBezTo>
                  <a:pt x="70" y="23"/>
                  <a:pt x="70" y="23"/>
                  <a:pt x="70" y="23"/>
                </a:cubicBezTo>
                <a:cubicBezTo>
                  <a:pt x="68" y="23"/>
                  <a:pt x="67" y="23"/>
                  <a:pt x="66" y="23"/>
                </a:cubicBezTo>
                <a:cubicBezTo>
                  <a:pt x="64" y="23"/>
                  <a:pt x="63" y="23"/>
                  <a:pt x="62" y="23"/>
                </a:cubicBezTo>
                <a:cubicBezTo>
                  <a:pt x="62" y="0"/>
                  <a:pt x="62" y="0"/>
                  <a:pt x="62" y="0"/>
                </a:cubicBezTo>
                <a:close/>
                <a:moveTo>
                  <a:pt x="109" y="16"/>
                </a:moveTo>
                <a:cubicBezTo>
                  <a:pt x="115" y="22"/>
                  <a:pt x="115" y="22"/>
                  <a:pt x="115" y="22"/>
                </a:cubicBezTo>
                <a:cubicBezTo>
                  <a:pt x="99" y="37"/>
                  <a:pt x="99" y="37"/>
                  <a:pt x="99" y="37"/>
                </a:cubicBezTo>
                <a:cubicBezTo>
                  <a:pt x="97" y="35"/>
                  <a:pt x="95" y="33"/>
                  <a:pt x="93" y="32"/>
                </a:cubicBezTo>
                <a:cubicBezTo>
                  <a:pt x="109" y="16"/>
                  <a:pt x="109" y="16"/>
                  <a:pt x="109" y="16"/>
                </a:cubicBezTo>
                <a:close/>
                <a:moveTo>
                  <a:pt x="34" y="102"/>
                </a:moveTo>
                <a:cubicBezTo>
                  <a:pt x="22" y="114"/>
                  <a:pt x="22" y="114"/>
                  <a:pt x="22" y="114"/>
                </a:cubicBezTo>
                <a:cubicBezTo>
                  <a:pt x="17" y="108"/>
                  <a:pt x="17" y="108"/>
                  <a:pt x="17" y="108"/>
                </a:cubicBezTo>
                <a:cubicBezTo>
                  <a:pt x="29" y="96"/>
                  <a:pt x="29" y="96"/>
                  <a:pt x="29" y="96"/>
                </a:cubicBezTo>
                <a:cubicBezTo>
                  <a:pt x="31" y="98"/>
                  <a:pt x="32" y="100"/>
                  <a:pt x="34" y="102"/>
                </a:cubicBezTo>
                <a:cubicBezTo>
                  <a:pt x="34" y="102"/>
                  <a:pt x="34" y="102"/>
                  <a:pt x="34" y="102"/>
                </a:cubicBezTo>
                <a:close/>
                <a:moveTo>
                  <a:pt x="22" y="16"/>
                </a:moveTo>
                <a:cubicBezTo>
                  <a:pt x="17" y="22"/>
                  <a:pt x="17" y="22"/>
                  <a:pt x="17" y="22"/>
                </a:cubicBezTo>
                <a:cubicBezTo>
                  <a:pt x="32" y="37"/>
                  <a:pt x="32" y="37"/>
                  <a:pt x="32" y="37"/>
                </a:cubicBezTo>
                <a:cubicBezTo>
                  <a:pt x="34" y="35"/>
                  <a:pt x="36" y="33"/>
                  <a:pt x="38" y="32"/>
                </a:cubicBezTo>
                <a:cubicBezTo>
                  <a:pt x="22" y="16"/>
                  <a:pt x="22" y="16"/>
                  <a:pt x="22" y="16"/>
                </a:cubicBezTo>
                <a:close/>
                <a:moveTo>
                  <a:pt x="97" y="102"/>
                </a:moveTo>
                <a:cubicBezTo>
                  <a:pt x="109" y="114"/>
                  <a:pt x="109" y="114"/>
                  <a:pt x="109" y="114"/>
                </a:cubicBezTo>
                <a:cubicBezTo>
                  <a:pt x="115" y="108"/>
                  <a:pt x="115" y="108"/>
                  <a:pt x="115" y="108"/>
                </a:cubicBezTo>
                <a:cubicBezTo>
                  <a:pt x="102" y="96"/>
                  <a:pt x="102" y="96"/>
                  <a:pt x="102" y="96"/>
                </a:cubicBezTo>
                <a:cubicBezTo>
                  <a:pt x="101" y="98"/>
                  <a:pt x="99" y="100"/>
                  <a:pt x="97" y="102"/>
                </a:cubicBezTo>
                <a:cubicBezTo>
                  <a:pt x="97" y="102"/>
                  <a:pt x="97" y="102"/>
                  <a:pt x="97" y="102"/>
                </a:cubicBezTo>
                <a:close/>
                <a:moveTo>
                  <a:pt x="131" y="61"/>
                </a:moveTo>
                <a:cubicBezTo>
                  <a:pt x="131" y="69"/>
                  <a:pt x="131" y="69"/>
                  <a:pt x="131" y="69"/>
                </a:cubicBezTo>
                <a:cubicBezTo>
                  <a:pt x="112" y="69"/>
                  <a:pt x="112" y="69"/>
                  <a:pt x="112" y="69"/>
                </a:cubicBezTo>
                <a:cubicBezTo>
                  <a:pt x="112" y="69"/>
                  <a:pt x="112" y="68"/>
                  <a:pt x="112" y="68"/>
                </a:cubicBezTo>
                <a:cubicBezTo>
                  <a:pt x="112" y="66"/>
                  <a:pt x="111" y="63"/>
                  <a:pt x="111" y="61"/>
                </a:cubicBezTo>
                <a:cubicBezTo>
                  <a:pt x="131" y="61"/>
                  <a:pt x="131" y="61"/>
                  <a:pt x="131" y="61"/>
                </a:cubicBezTo>
                <a:close/>
                <a:moveTo>
                  <a:pt x="20" y="69"/>
                </a:moveTo>
                <a:cubicBezTo>
                  <a:pt x="0" y="69"/>
                  <a:pt x="0" y="69"/>
                  <a:pt x="0" y="69"/>
                </a:cubicBezTo>
                <a:cubicBezTo>
                  <a:pt x="0" y="61"/>
                  <a:pt x="0" y="61"/>
                  <a:pt x="0" y="61"/>
                </a:cubicBezTo>
                <a:cubicBezTo>
                  <a:pt x="20" y="61"/>
                  <a:pt x="20" y="61"/>
                  <a:pt x="20" y="61"/>
                </a:cubicBezTo>
                <a:cubicBezTo>
                  <a:pt x="20" y="63"/>
                  <a:pt x="20" y="66"/>
                  <a:pt x="20" y="68"/>
                </a:cubicBezTo>
                <a:cubicBezTo>
                  <a:pt x="20" y="68"/>
                  <a:pt x="20" y="69"/>
                  <a:pt x="20" y="69"/>
                </a:cubicBezTo>
                <a:cubicBezTo>
                  <a:pt x="20" y="69"/>
                  <a:pt x="20" y="69"/>
                  <a:pt x="20" y="6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 name="Freeform 15"/>
          <p:cNvSpPr>
            <a:spLocks noEditPoints="1"/>
          </p:cNvSpPr>
          <p:nvPr/>
        </p:nvSpPr>
        <p:spPr bwMode="auto">
          <a:xfrm>
            <a:off x="4872324" y="1717450"/>
            <a:ext cx="421392" cy="330320"/>
          </a:xfrm>
          <a:custGeom>
            <a:avLst/>
            <a:gdLst>
              <a:gd name="T0" fmla="*/ 125 w 125"/>
              <a:gd name="T1" fmla="*/ 54 h 98"/>
              <a:gd name="T2" fmla="*/ 125 w 125"/>
              <a:gd name="T3" fmla="*/ 91 h 98"/>
              <a:gd name="T4" fmla="*/ 118 w 125"/>
              <a:gd name="T5" fmla="*/ 98 h 98"/>
              <a:gd name="T6" fmla="*/ 6 w 125"/>
              <a:gd name="T7" fmla="*/ 98 h 98"/>
              <a:gd name="T8" fmla="*/ 0 w 125"/>
              <a:gd name="T9" fmla="*/ 91 h 98"/>
              <a:gd name="T10" fmla="*/ 0 w 125"/>
              <a:gd name="T11" fmla="*/ 54 h 98"/>
              <a:gd name="T12" fmla="*/ 55 w 125"/>
              <a:gd name="T13" fmla="*/ 54 h 98"/>
              <a:gd name="T14" fmla="*/ 55 w 125"/>
              <a:gd name="T15" fmla="*/ 62 h 98"/>
              <a:gd name="T16" fmla="*/ 59 w 125"/>
              <a:gd name="T17" fmla="*/ 66 h 98"/>
              <a:gd name="T18" fmla="*/ 66 w 125"/>
              <a:gd name="T19" fmla="*/ 66 h 98"/>
              <a:gd name="T20" fmla="*/ 69 w 125"/>
              <a:gd name="T21" fmla="*/ 62 h 98"/>
              <a:gd name="T22" fmla="*/ 69 w 125"/>
              <a:gd name="T23" fmla="*/ 54 h 98"/>
              <a:gd name="T24" fmla="*/ 125 w 125"/>
              <a:gd name="T25" fmla="*/ 54 h 98"/>
              <a:gd name="T26" fmla="*/ 50 w 125"/>
              <a:gd name="T27" fmla="*/ 19 h 98"/>
              <a:gd name="T28" fmla="*/ 75 w 125"/>
              <a:gd name="T29" fmla="*/ 19 h 98"/>
              <a:gd name="T30" fmla="*/ 75 w 125"/>
              <a:gd name="T31" fmla="*/ 11 h 98"/>
              <a:gd name="T32" fmla="*/ 72 w 125"/>
              <a:gd name="T33" fmla="*/ 8 h 98"/>
              <a:gd name="T34" fmla="*/ 53 w 125"/>
              <a:gd name="T35" fmla="*/ 8 h 98"/>
              <a:gd name="T36" fmla="*/ 50 w 125"/>
              <a:gd name="T37" fmla="*/ 11 h 98"/>
              <a:gd name="T38" fmla="*/ 50 w 125"/>
              <a:gd name="T39" fmla="*/ 19 h 98"/>
              <a:gd name="T40" fmla="*/ 6 w 125"/>
              <a:gd name="T41" fmla="*/ 19 h 98"/>
              <a:gd name="T42" fmla="*/ 43 w 125"/>
              <a:gd name="T43" fmla="*/ 19 h 98"/>
              <a:gd name="T44" fmla="*/ 43 w 125"/>
              <a:gd name="T45" fmla="*/ 11 h 98"/>
              <a:gd name="T46" fmla="*/ 53 w 125"/>
              <a:gd name="T47" fmla="*/ 0 h 98"/>
              <a:gd name="T48" fmla="*/ 72 w 125"/>
              <a:gd name="T49" fmla="*/ 0 h 98"/>
              <a:gd name="T50" fmla="*/ 82 w 125"/>
              <a:gd name="T51" fmla="*/ 11 h 98"/>
              <a:gd name="T52" fmla="*/ 82 w 125"/>
              <a:gd name="T53" fmla="*/ 19 h 98"/>
              <a:gd name="T54" fmla="*/ 118 w 125"/>
              <a:gd name="T55" fmla="*/ 19 h 98"/>
              <a:gd name="T56" fmla="*/ 125 w 125"/>
              <a:gd name="T57" fmla="*/ 26 h 98"/>
              <a:gd name="T58" fmla="*/ 125 w 125"/>
              <a:gd name="T59" fmla="*/ 47 h 98"/>
              <a:gd name="T60" fmla="*/ 0 w 125"/>
              <a:gd name="T61" fmla="*/ 47 h 98"/>
              <a:gd name="T62" fmla="*/ 0 w 125"/>
              <a:gd name="T63" fmla="*/ 26 h 98"/>
              <a:gd name="T64" fmla="*/ 6 w 125"/>
              <a:gd name="T65" fmla="*/ 19 h 98"/>
              <a:gd name="T66" fmla="*/ 6 w 125"/>
              <a:gd name="T67" fmla="*/ 1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5" h="98">
                <a:moveTo>
                  <a:pt x="125" y="54"/>
                </a:moveTo>
                <a:cubicBezTo>
                  <a:pt x="125" y="91"/>
                  <a:pt x="125" y="91"/>
                  <a:pt x="125" y="91"/>
                </a:cubicBezTo>
                <a:cubicBezTo>
                  <a:pt x="125" y="95"/>
                  <a:pt x="122" y="98"/>
                  <a:pt x="118" y="98"/>
                </a:cubicBezTo>
                <a:cubicBezTo>
                  <a:pt x="6" y="98"/>
                  <a:pt x="6" y="98"/>
                  <a:pt x="6" y="98"/>
                </a:cubicBezTo>
                <a:cubicBezTo>
                  <a:pt x="3" y="98"/>
                  <a:pt x="0" y="95"/>
                  <a:pt x="0" y="91"/>
                </a:cubicBezTo>
                <a:cubicBezTo>
                  <a:pt x="0" y="54"/>
                  <a:pt x="0" y="54"/>
                  <a:pt x="0" y="54"/>
                </a:cubicBezTo>
                <a:cubicBezTo>
                  <a:pt x="55" y="54"/>
                  <a:pt x="55" y="54"/>
                  <a:pt x="55" y="54"/>
                </a:cubicBezTo>
                <a:cubicBezTo>
                  <a:pt x="55" y="62"/>
                  <a:pt x="55" y="62"/>
                  <a:pt x="55" y="62"/>
                </a:cubicBezTo>
                <a:cubicBezTo>
                  <a:pt x="55" y="64"/>
                  <a:pt x="57" y="66"/>
                  <a:pt x="59" y="66"/>
                </a:cubicBezTo>
                <a:cubicBezTo>
                  <a:pt x="66" y="66"/>
                  <a:pt x="66" y="66"/>
                  <a:pt x="66" y="66"/>
                </a:cubicBezTo>
                <a:cubicBezTo>
                  <a:pt x="68" y="66"/>
                  <a:pt x="69" y="64"/>
                  <a:pt x="69" y="62"/>
                </a:cubicBezTo>
                <a:cubicBezTo>
                  <a:pt x="69" y="54"/>
                  <a:pt x="69" y="54"/>
                  <a:pt x="69" y="54"/>
                </a:cubicBezTo>
                <a:cubicBezTo>
                  <a:pt x="125" y="54"/>
                  <a:pt x="125" y="54"/>
                  <a:pt x="125" y="54"/>
                </a:cubicBezTo>
                <a:close/>
                <a:moveTo>
                  <a:pt x="50" y="19"/>
                </a:moveTo>
                <a:cubicBezTo>
                  <a:pt x="75" y="19"/>
                  <a:pt x="75" y="19"/>
                  <a:pt x="75" y="19"/>
                </a:cubicBezTo>
                <a:cubicBezTo>
                  <a:pt x="75" y="11"/>
                  <a:pt x="75" y="11"/>
                  <a:pt x="75" y="11"/>
                </a:cubicBezTo>
                <a:cubicBezTo>
                  <a:pt x="75" y="9"/>
                  <a:pt x="73" y="8"/>
                  <a:pt x="72" y="8"/>
                </a:cubicBezTo>
                <a:cubicBezTo>
                  <a:pt x="53" y="8"/>
                  <a:pt x="53" y="8"/>
                  <a:pt x="53" y="8"/>
                </a:cubicBezTo>
                <a:cubicBezTo>
                  <a:pt x="51" y="8"/>
                  <a:pt x="50" y="9"/>
                  <a:pt x="50" y="11"/>
                </a:cubicBezTo>
                <a:cubicBezTo>
                  <a:pt x="50" y="19"/>
                  <a:pt x="50" y="19"/>
                  <a:pt x="50" y="19"/>
                </a:cubicBezTo>
                <a:close/>
                <a:moveTo>
                  <a:pt x="6" y="19"/>
                </a:moveTo>
                <a:cubicBezTo>
                  <a:pt x="43" y="19"/>
                  <a:pt x="43" y="19"/>
                  <a:pt x="43" y="19"/>
                </a:cubicBezTo>
                <a:cubicBezTo>
                  <a:pt x="43" y="11"/>
                  <a:pt x="43" y="11"/>
                  <a:pt x="43" y="11"/>
                </a:cubicBezTo>
                <a:cubicBezTo>
                  <a:pt x="43" y="5"/>
                  <a:pt x="47" y="0"/>
                  <a:pt x="53" y="0"/>
                </a:cubicBezTo>
                <a:cubicBezTo>
                  <a:pt x="72" y="0"/>
                  <a:pt x="72" y="0"/>
                  <a:pt x="72" y="0"/>
                </a:cubicBezTo>
                <a:cubicBezTo>
                  <a:pt x="77" y="0"/>
                  <a:pt x="82" y="5"/>
                  <a:pt x="82" y="11"/>
                </a:cubicBezTo>
                <a:cubicBezTo>
                  <a:pt x="82" y="19"/>
                  <a:pt x="82" y="19"/>
                  <a:pt x="82" y="19"/>
                </a:cubicBezTo>
                <a:cubicBezTo>
                  <a:pt x="118" y="19"/>
                  <a:pt x="118" y="19"/>
                  <a:pt x="118" y="19"/>
                </a:cubicBezTo>
                <a:cubicBezTo>
                  <a:pt x="122" y="19"/>
                  <a:pt x="125" y="22"/>
                  <a:pt x="125" y="26"/>
                </a:cubicBezTo>
                <a:cubicBezTo>
                  <a:pt x="125" y="47"/>
                  <a:pt x="125" y="47"/>
                  <a:pt x="125" y="47"/>
                </a:cubicBezTo>
                <a:cubicBezTo>
                  <a:pt x="0" y="47"/>
                  <a:pt x="0" y="47"/>
                  <a:pt x="0" y="47"/>
                </a:cubicBezTo>
                <a:cubicBezTo>
                  <a:pt x="0" y="26"/>
                  <a:pt x="0" y="26"/>
                  <a:pt x="0" y="26"/>
                </a:cubicBezTo>
                <a:cubicBezTo>
                  <a:pt x="0" y="22"/>
                  <a:pt x="3" y="19"/>
                  <a:pt x="6" y="19"/>
                </a:cubicBezTo>
                <a:cubicBezTo>
                  <a:pt x="6" y="19"/>
                  <a:pt x="6" y="19"/>
                  <a:pt x="6" y="1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1" name="Freeform 16"/>
          <p:cNvSpPr>
            <a:spLocks noEditPoints="1"/>
          </p:cNvSpPr>
          <p:nvPr/>
        </p:nvSpPr>
        <p:spPr bwMode="auto">
          <a:xfrm>
            <a:off x="3776478" y="3476897"/>
            <a:ext cx="483136" cy="486218"/>
          </a:xfrm>
          <a:custGeom>
            <a:avLst/>
            <a:gdLst>
              <a:gd name="T0" fmla="*/ 84 w 143"/>
              <a:gd name="T1" fmla="*/ 45 h 144"/>
              <a:gd name="T2" fmla="*/ 70 w 143"/>
              <a:gd name="T3" fmla="*/ 47 h 144"/>
              <a:gd name="T4" fmla="*/ 75 w 143"/>
              <a:gd name="T5" fmla="*/ 64 h 144"/>
              <a:gd name="T6" fmla="*/ 105 w 143"/>
              <a:gd name="T7" fmla="*/ 18 h 144"/>
              <a:gd name="T8" fmla="*/ 125 w 143"/>
              <a:gd name="T9" fmla="*/ 19 h 144"/>
              <a:gd name="T10" fmla="*/ 125 w 143"/>
              <a:gd name="T11" fmla="*/ 39 h 144"/>
              <a:gd name="T12" fmla="*/ 80 w 143"/>
              <a:gd name="T13" fmla="*/ 68 h 144"/>
              <a:gd name="T14" fmla="*/ 96 w 143"/>
              <a:gd name="T15" fmla="*/ 74 h 144"/>
              <a:gd name="T16" fmla="*/ 99 w 143"/>
              <a:gd name="T17" fmla="*/ 59 h 144"/>
              <a:gd name="T18" fmla="*/ 117 w 143"/>
              <a:gd name="T19" fmla="*/ 74 h 144"/>
              <a:gd name="T20" fmla="*/ 114 w 143"/>
              <a:gd name="T21" fmla="*/ 44 h 144"/>
              <a:gd name="T22" fmla="*/ 124 w 143"/>
              <a:gd name="T23" fmla="*/ 74 h 144"/>
              <a:gd name="T24" fmla="*/ 133 w 143"/>
              <a:gd name="T25" fmla="*/ 81 h 144"/>
              <a:gd name="T26" fmla="*/ 70 w 143"/>
              <a:gd name="T27" fmla="*/ 135 h 144"/>
              <a:gd name="T28" fmla="*/ 63 w 143"/>
              <a:gd name="T29" fmla="*/ 144 h 144"/>
              <a:gd name="T30" fmla="*/ 9 w 143"/>
              <a:gd name="T31" fmla="*/ 81 h 144"/>
              <a:gd name="T32" fmla="*/ 0 w 143"/>
              <a:gd name="T33" fmla="*/ 74 h 144"/>
              <a:gd name="T34" fmla="*/ 63 w 143"/>
              <a:gd name="T35" fmla="*/ 20 h 144"/>
              <a:gd name="T36" fmla="*/ 70 w 143"/>
              <a:gd name="T37" fmla="*/ 10 h 144"/>
              <a:gd name="T38" fmla="*/ 99 w 143"/>
              <a:gd name="T39" fmla="*/ 30 h 144"/>
              <a:gd name="T40" fmla="*/ 94 w 143"/>
              <a:gd name="T41" fmla="*/ 35 h 144"/>
              <a:gd name="T42" fmla="*/ 70 w 143"/>
              <a:gd name="T43" fmla="*/ 40 h 144"/>
              <a:gd name="T44" fmla="*/ 70 w 143"/>
              <a:gd name="T45" fmla="*/ 93 h 144"/>
              <a:gd name="T46" fmla="*/ 96 w 143"/>
              <a:gd name="T47" fmla="*/ 81 h 144"/>
              <a:gd name="T48" fmla="*/ 63 w 143"/>
              <a:gd name="T49" fmla="*/ 93 h 144"/>
              <a:gd name="T50" fmla="*/ 37 w 143"/>
              <a:gd name="T51" fmla="*/ 81 h 144"/>
              <a:gd name="T52" fmla="*/ 63 w 143"/>
              <a:gd name="T53" fmla="*/ 93 h 144"/>
              <a:gd name="T54" fmla="*/ 63 w 143"/>
              <a:gd name="T55" fmla="*/ 61 h 144"/>
              <a:gd name="T56" fmla="*/ 37 w 143"/>
              <a:gd name="T57" fmla="*/ 74 h 144"/>
              <a:gd name="T58" fmla="*/ 63 w 143"/>
              <a:gd name="T59" fmla="*/ 27 h 144"/>
              <a:gd name="T60" fmla="*/ 30 w 143"/>
              <a:gd name="T61" fmla="*/ 74 h 144"/>
              <a:gd name="T62" fmla="*/ 63 w 143"/>
              <a:gd name="T63" fmla="*/ 27 h 144"/>
              <a:gd name="T64" fmla="*/ 63 w 143"/>
              <a:gd name="T65" fmla="*/ 114 h 144"/>
              <a:gd name="T66" fmla="*/ 16 w 143"/>
              <a:gd name="T67" fmla="*/ 81 h 144"/>
              <a:gd name="T68" fmla="*/ 70 w 143"/>
              <a:gd name="T69" fmla="*/ 114 h 144"/>
              <a:gd name="T70" fmla="*/ 117 w 143"/>
              <a:gd name="T71" fmla="*/ 81 h 144"/>
              <a:gd name="T72" fmla="*/ 70 w 143"/>
              <a:gd name="T73" fmla="*/ 11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3" h="144">
                <a:moveTo>
                  <a:pt x="70" y="40"/>
                </a:moveTo>
                <a:cubicBezTo>
                  <a:pt x="75" y="41"/>
                  <a:pt x="80" y="42"/>
                  <a:pt x="84" y="45"/>
                </a:cubicBezTo>
                <a:cubicBezTo>
                  <a:pt x="79" y="50"/>
                  <a:pt x="79" y="50"/>
                  <a:pt x="79" y="50"/>
                </a:cubicBezTo>
                <a:cubicBezTo>
                  <a:pt x="76" y="49"/>
                  <a:pt x="73" y="48"/>
                  <a:pt x="70" y="47"/>
                </a:cubicBezTo>
                <a:cubicBezTo>
                  <a:pt x="70" y="61"/>
                  <a:pt x="70" y="61"/>
                  <a:pt x="70" y="61"/>
                </a:cubicBezTo>
                <a:cubicBezTo>
                  <a:pt x="72" y="62"/>
                  <a:pt x="74" y="63"/>
                  <a:pt x="75" y="64"/>
                </a:cubicBezTo>
                <a:cubicBezTo>
                  <a:pt x="106" y="32"/>
                  <a:pt x="106" y="32"/>
                  <a:pt x="106" y="32"/>
                </a:cubicBezTo>
                <a:cubicBezTo>
                  <a:pt x="105" y="18"/>
                  <a:pt x="105" y="18"/>
                  <a:pt x="105" y="18"/>
                </a:cubicBezTo>
                <a:cubicBezTo>
                  <a:pt x="123" y="0"/>
                  <a:pt x="123" y="0"/>
                  <a:pt x="123" y="0"/>
                </a:cubicBezTo>
                <a:cubicBezTo>
                  <a:pt x="125" y="19"/>
                  <a:pt x="125" y="19"/>
                  <a:pt x="125" y="19"/>
                </a:cubicBezTo>
                <a:cubicBezTo>
                  <a:pt x="143" y="21"/>
                  <a:pt x="143" y="21"/>
                  <a:pt x="143" y="21"/>
                </a:cubicBezTo>
                <a:cubicBezTo>
                  <a:pt x="125" y="39"/>
                  <a:pt x="125" y="39"/>
                  <a:pt x="125" y="39"/>
                </a:cubicBezTo>
                <a:cubicBezTo>
                  <a:pt x="111" y="37"/>
                  <a:pt x="111" y="37"/>
                  <a:pt x="111" y="37"/>
                </a:cubicBezTo>
                <a:cubicBezTo>
                  <a:pt x="80" y="68"/>
                  <a:pt x="80" y="68"/>
                  <a:pt x="80" y="68"/>
                </a:cubicBezTo>
                <a:cubicBezTo>
                  <a:pt x="81" y="70"/>
                  <a:pt x="82" y="72"/>
                  <a:pt x="82" y="74"/>
                </a:cubicBezTo>
                <a:cubicBezTo>
                  <a:pt x="96" y="74"/>
                  <a:pt x="96" y="74"/>
                  <a:pt x="96" y="74"/>
                </a:cubicBezTo>
                <a:cubicBezTo>
                  <a:pt x="96" y="70"/>
                  <a:pt x="95" y="67"/>
                  <a:pt x="94" y="65"/>
                </a:cubicBezTo>
                <a:cubicBezTo>
                  <a:pt x="99" y="59"/>
                  <a:pt x="99" y="59"/>
                  <a:pt x="99" y="59"/>
                </a:cubicBezTo>
                <a:cubicBezTo>
                  <a:pt x="101" y="64"/>
                  <a:pt x="103" y="69"/>
                  <a:pt x="103" y="74"/>
                </a:cubicBezTo>
                <a:cubicBezTo>
                  <a:pt x="117" y="74"/>
                  <a:pt x="117" y="74"/>
                  <a:pt x="117" y="74"/>
                </a:cubicBezTo>
                <a:cubicBezTo>
                  <a:pt x="116" y="65"/>
                  <a:pt x="114" y="56"/>
                  <a:pt x="109" y="49"/>
                </a:cubicBezTo>
                <a:cubicBezTo>
                  <a:pt x="114" y="44"/>
                  <a:pt x="114" y="44"/>
                  <a:pt x="114" y="44"/>
                </a:cubicBezTo>
                <a:cubicBezTo>
                  <a:pt x="114" y="45"/>
                  <a:pt x="114" y="45"/>
                  <a:pt x="114" y="45"/>
                </a:cubicBezTo>
                <a:cubicBezTo>
                  <a:pt x="120" y="53"/>
                  <a:pt x="123" y="63"/>
                  <a:pt x="124" y="74"/>
                </a:cubicBezTo>
                <a:cubicBezTo>
                  <a:pt x="133" y="74"/>
                  <a:pt x="133" y="74"/>
                  <a:pt x="133" y="74"/>
                </a:cubicBezTo>
                <a:cubicBezTo>
                  <a:pt x="133" y="81"/>
                  <a:pt x="133" y="81"/>
                  <a:pt x="133" y="81"/>
                </a:cubicBezTo>
                <a:cubicBezTo>
                  <a:pt x="124" y="81"/>
                  <a:pt x="124" y="81"/>
                  <a:pt x="124" y="81"/>
                </a:cubicBezTo>
                <a:cubicBezTo>
                  <a:pt x="122" y="110"/>
                  <a:pt x="99" y="133"/>
                  <a:pt x="70" y="135"/>
                </a:cubicBezTo>
                <a:cubicBezTo>
                  <a:pt x="70" y="144"/>
                  <a:pt x="70" y="144"/>
                  <a:pt x="70" y="144"/>
                </a:cubicBezTo>
                <a:cubicBezTo>
                  <a:pt x="63" y="144"/>
                  <a:pt x="63" y="144"/>
                  <a:pt x="63" y="144"/>
                </a:cubicBezTo>
                <a:cubicBezTo>
                  <a:pt x="63" y="135"/>
                  <a:pt x="63" y="135"/>
                  <a:pt x="63" y="135"/>
                </a:cubicBezTo>
                <a:cubicBezTo>
                  <a:pt x="34" y="133"/>
                  <a:pt x="11" y="110"/>
                  <a:pt x="9" y="81"/>
                </a:cubicBezTo>
                <a:cubicBezTo>
                  <a:pt x="0" y="81"/>
                  <a:pt x="0" y="81"/>
                  <a:pt x="0" y="81"/>
                </a:cubicBezTo>
                <a:cubicBezTo>
                  <a:pt x="0" y="74"/>
                  <a:pt x="0" y="74"/>
                  <a:pt x="0" y="74"/>
                </a:cubicBezTo>
                <a:cubicBezTo>
                  <a:pt x="9" y="74"/>
                  <a:pt x="9" y="74"/>
                  <a:pt x="9" y="74"/>
                </a:cubicBezTo>
                <a:cubicBezTo>
                  <a:pt x="11" y="45"/>
                  <a:pt x="34" y="21"/>
                  <a:pt x="63" y="20"/>
                </a:cubicBezTo>
                <a:cubicBezTo>
                  <a:pt x="63" y="10"/>
                  <a:pt x="63" y="10"/>
                  <a:pt x="63" y="10"/>
                </a:cubicBezTo>
                <a:cubicBezTo>
                  <a:pt x="70" y="10"/>
                  <a:pt x="70" y="10"/>
                  <a:pt x="70" y="10"/>
                </a:cubicBezTo>
                <a:cubicBezTo>
                  <a:pt x="70" y="20"/>
                  <a:pt x="70" y="20"/>
                  <a:pt x="70" y="20"/>
                </a:cubicBezTo>
                <a:cubicBezTo>
                  <a:pt x="81" y="20"/>
                  <a:pt x="91" y="24"/>
                  <a:pt x="99" y="30"/>
                </a:cubicBezTo>
                <a:cubicBezTo>
                  <a:pt x="99" y="30"/>
                  <a:pt x="99" y="30"/>
                  <a:pt x="99" y="30"/>
                </a:cubicBezTo>
                <a:cubicBezTo>
                  <a:pt x="94" y="35"/>
                  <a:pt x="94" y="35"/>
                  <a:pt x="94" y="35"/>
                </a:cubicBezTo>
                <a:cubicBezTo>
                  <a:pt x="87" y="30"/>
                  <a:pt x="79" y="27"/>
                  <a:pt x="70" y="27"/>
                </a:cubicBezTo>
                <a:cubicBezTo>
                  <a:pt x="70" y="40"/>
                  <a:pt x="70" y="40"/>
                  <a:pt x="70" y="40"/>
                </a:cubicBezTo>
                <a:close/>
                <a:moveTo>
                  <a:pt x="82" y="81"/>
                </a:moveTo>
                <a:cubicBezTo>
                  <a:pt x="81" y="87"/>
                  <a:pt x="76" y="92"/>
                  <a:pt x="70" y="93"/>
                </a:cubicBezTo>
                <a:cubicBezTo>
                  <a:pt x="70" y="107"/>
                  <a:pt x="70" y="107"/>
                  <a:pt x="70" y="107"/>
                </a:cubicBezTo>
                <a:cubicBezTo>
                  <a:pt x="84" y="105"/>
                  <a:pt x="95" y="94"/>
                  <a:pt x="96" y="81"/>
                </a:cubicBezTo>
                <a:cubicBezTo>
                  <a:pt x="82" y="81"/>
                  <a:pt x="82" y="81"/>
                  <a:pt x="82" y="81"/>
                </a:cubicBezTo>
                <a:close/>
                <a:moveTo>
                  <a:pt x="63" y="93"/>
                </a:moveTo>
                <a:cubicBezTo>
                  <a:pt x="57" y="92"/>
                  <a:pt x="52" y="87"/>
                  <a:pt x="51" y="81"/>
                </a:cubicBezTo>
                <a:cubicBezTo>
                  <a:pt x="37" y="81"/>
                  <a:pt x="37" y="81"/>
                  <a:pt x="37" y="81"/>
                </a:cubicBezTo>
                <a:cubicBezTo>
                  <a:pt x="38" y="94"/>
                  <a:pt x="49" y="105"/>
                  <a:pt x="63" y="107"/>
                </a:cubicBezTo>
                <a:cubicBezTo>
                  <a:pt x="63" y="93"/>
                  <a:pt x="63" y="93"/>
                  <a:pt x="63" y="93"/>
                </a:cubicBezTo>
                <a:close/>
                <a:moveTo>
                  <a:pt x="51" y="74"/>
                </a:moveTo>
                <a:cubicBezTo>
                  <a:pt x="52" y="68"/>
                  <a:pt x="57" y="63"/>
                  <a:pt x="63" y="61"/>
                </a:cubicBezTo>
                <a:cubicBezTo>
                  <a:pt x="63" y="47"/>
                  <a:pt x="63" y="47"/>
                  <a:pt x="63" y="47"/>
                </a:cubicBezTo>
                <a:cubicBezTo>
                  <a:pt x="49" y="49"/>
                  <a:pt x="38" y="60"/>
                  <a:pt x="37" y="74"/>
                </a:cubicBezTo>
                <a:cubicBezTo>
                  <a:pt x="51" y="74"/>
                  <a:pt x="51" y="74"/>
                  <a:pt x="51" y="74"/>
                </a:cubicBezTo>
                <a:close/>
                <a:moveTo>
                  <a:pt x="63" y="27"/>
                </a:moveTo>
                <a:cubicBezTo>
                  <a:pt x="38" y="28"/>
                  <a:pt x="18" y="49"/>
                  <a:pt x="16" y="74"/>
                </a:cubicBezTo>
                <a:cubicBezTo>
                  <a:pt x="30" y="74"/>
                  <a:pt x="30" y="74"/>
                  <a:pt x="30" y="74"/>
                </a:cubicBezTo>
                <a:cubicBezTo>
                  <a:pt x="31" y="56"/>
                  <a:pt x="45" y="42"/>
                  <a:pt x="63" y="40"/>
                </a:cubicBezTo>
                <a:cubicBezTo>
                  <a:pt x="63" y="27"/>
                  <a:pt x="63" y="27"/>
                  <a:pt x="63" y="27"/>
                </a:cubicBezTo>
                <a:close/>
                <a:moveTo>
                  <a:pt x="63" y="128"/>
                </a:moveTo>
                <a:cubicBezTo>
                  <a:pt x="63" y="114"/>
                  <a:pt x="63" y="114"/>
                  <a:pt x="63" y="114"/>
                </a:cubicBezTo>
                <a:cubicBezTo>
                  <a:pt x="45" y="112"/>
                  <a:pt x="31" y="98"/>
                  <a:pt x="30" y="81"/>
                </a:cubicBezTo>
                <a:cubicBezTo>
                  <a:pt x="16" y="81"/>
                  <a:pt x="16" y="81"/>
                  <a:pt x="16" y="81"/>
                </a:cubicBezTo>
                <a:cubicBezTo>
                  <a:pt x="18" y="106"/>
                  <a:pt x="38" y="126"/>
                  <a:pt x="63" y="128"/>
                </a:cubicBezTo>
                <a:close/>
                <a:moveTo>
                  <a:pt x="70" y="114"/>
                </a:moveTo>
                <a:cubicBezTo>
                  <a:pt x="70" y="128"/>
                  <a:pt x="70" y="128"/>
                  <a:pt x="70" y="128"/>
                </a:cubicBezTo>
                <a:cubicBezTo>
                  <a:pt x="95" y="126"/>
                  <a:pt x="115" y="106"/>
                  <a:pt x="117" y="81"/>
                </a:cubicBezTo>
                <a:cubicBezTo>
                  <a:pt x="103" y="81"/>
                  <a:pt x="103" y="81"/>
                  <a:pt x="103" y="81"/>
                </a:cubicBezTo>
                <a:cubicBezTo>
                  <a:pt x="102" y="98"/>
                  <a:pt x="88" y="112"/>
                  <a:pt x="70" y="11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 name="Freeform 17"/>
          <p:cNvSpPr>
            <a:spLocks noEditPoints="1"/>
          </p:cNvSpPr>
          <p:nvPr/>
        </p:nvSpPr>
        <p:spPr bwMode="auto">
          <a:xfrm>
            <a:off x="4927892" y="3471196"/>
            <a:ext cx="310256" cy="515546"/>
          </a:xfrm>
          <a:custGeom>
            <a:avLst/>
            <a:gdLst>
              <a:gd name="T0" fmla="*/ 46 w 92"/>
              <a:gd name="T1" fmla="*/ 70 h 153"/>
              <a:gd name="T2" fmla="*/ 88 w 92"/>
              <a:gd name="T3" fmla="*/ 111 h 153"/>
              <a:gd name="T4" fmla="*/ 46 w 92"/>
              <a:gd name="T5" fmla="*/ 153 h 153"/>
              <a:gd name="T6" fmla="*/ 4 w 92"/>
              <a:gd name="T7" fmla="*/ 111 h 153"/>
              <a:gd name="T8" fmla="*/ 46 w 92"/>
              <a:gd name="T9" fmla="*/ 70 h 153"/>
              <a:gd name="T10" fmla="*/ 46 w 92"/>
              <a:gd name="T11" fmla="*/ 70 h 153"/>
              <a:gd name="T12" fmla="*/ 46 w 92"/>
              <a:gd name="T13" fmla="*/ 79 h 153"/>
              <a:gd name="T14" fmla="*/ 78 w 92"/>
              <a:gd name="T15" fmla="*/ 111 h 153"/>
              <a:gd name="T16" fmla="*/ 46 w 92"/>
              <a:gd name="T17" fmla="*/ 143 h 153"/>
              <a:gd name="T18" fmla="*/ 14 w 92"/>
              <a:gd name="T19" fmla="*/ 111 h 153"/>
              <a:gd name="T20" fmla="*/ 46 w 92"/>
              <a:gd name="T21" fmla="*/ 79 h 153"/>
              <a:gd name="T22" fmla="*/ 46 w 92"/>
              <a:gd name="T23" fmla="*/ 79 h 153"/>
              <a:gd name="T24" fmla="*/ 46 w 92"/>
              <a:gd name="T25" fmla="*/ 81 h 153"/>
              <a:gd name="T26" fmla="*/ 53 w 92"/>
              <a:gd name="T27" fmla="*/ 102 h 153"/>
              <a:gd name="T28" fmla="*/ 75 w 92"/>
              <a:gd name="T29" fmla="*/ 102 h 153"/>
              <a:gd name="T30" fmla="*/ 57 w 92"/>
              <a:gd name="T31" fmla="*/ 115 h 153"/>
              <a:gd name="T32" fmla="*/ 64 w 92"/>
              <a:gd name="T33" fmla="*/ 136 h 153"/>
              <a:gd name="T34" fmla="*/ 46 w 92"/>
              <a:gd name="T35" fmla="*/ 123 h 153"/>
              <a:gd name="T36" fmla="*/ 28 w 92"/>
              <a:gd name="T37" fmla="*/ 136 h 153"/>
              <a:gd name="T38" fmla="*/ 35 w 92"/>
              <a:gd name="T39" fmla="*/ 115 h 153"/>
              <a:gd name="T40" fmla="*/ 17 w 92"/>
              <a:gd name="T41" fmla="*/ 102 h 153"/>
              <a:gd name="T42" fmla="*/ 39 w 92"/>
              <a:gd name="T43" fmla="*/ 102 h 153"/>
              <a:gd name="T44" fmla="*/ 46 w 92"/>
              <a:gd name="T45" fmla="*/ 81 h 153"/>
              <a:gd name="T46" fmla="*/ 0 w 92"/>
              <a:gd name="T47" fmla="*/ 0 h 153"/>
              <a:gd name="T48" fmla="*/ 15 w 92"/>
              <a:gd name="T49" fmla="*/ 0 h 153"/>
              <a:gd name="T50" fmla="*/ 15 w 92"/>
              <a:gd name="T51" fmla="*/ 45 h 153"/>
              <a:gd name="T52" fmla="*/ 0 w 92"/>
              <a:gd name="T53" fmla="*/ 34 h 153"/>
              <a:gd name="T54" fmla="*/ 0 w 92"/>
              <a:gd name="T55" fmla="*/ 0 h 153"/>
              <a:gd name="T56" fmla="*/ 25 w 92"/>
              <a:gd name="T57" fmla="*/ 0 h 153"/>
              <a:gd name="T58" fmla="*/ 67 w 92"/>
              <a:gd name="T59" fmla="*/ 0 h 153"/>
              <a:gd name="T60" fmla="*/ 67 w 92"/>
              <a:gd name="T61" fmla="*/ 53 h 153"/>
              <a:gd name="T62" fmla="*/ 46 w 92"/>
              <a:gd name="T63" fmla="*/ 70 h 153"/>
              <a:gd name="T64" fmla="*/ 25 w 92"/>
              <a:gd name="T65" fmla="*/ 53 h 153"/>
              <a:gd name="T66" fmla="*/ 25 w 92"/>
              <a:gd name="T67" fmla="*/ 0 h 153"/>
              <a:gd name="T68" fmla="*/ 77 w 92"/>
              <a:gd name="T69" fmla="*/ 0 h 153"/>
              <a:gd name="T70" fmla="*/ 92 w 92"/>
              <a:gd name="T71" fmla="*/ 0 h 153"/>
              <a:gd name="T72" fmla="*/ 92 w 92"/>
              <a:gd name="T73" fmla="*/ 34 h 153"/>
              <a:gd name="T74" fmla="*/ 77 w 92"/>
              <a:gd name="T75" fmla="*/ 45 h 153"/>
              <a:gd name="T76" fmla="*/ 77 w 92"/>
              <a:gd name="T77"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2" h="153">
                <a:moveTo>
                  <a:pt x="46" y="70"/>
                </a:moveTo>
                <a:cubicBezTo>
                  <a:pt x="69" y="70"/>
                  <a:pt x="88" y="88"/>
                  <a:pt x="88" y="111"/>
                </a:cubicBezTo>
                <a:cubicBezTo>
                  <a:pt x="88" y="134"/>
                  <a:pt x="69" y="153"/>
                  <a:pt x="46" y="153"/>
                </a:cubicBezTo>
                <a:cubicBezTo>
                  <a:pt x="23" y="153"/>
                  <a:pt x="4" y="134"/>
                  <a:pt x="4" y="111"/>
                </a:cubicBezTo>
                <a:cubicBezTo>
                  <a:pt x="4" y="88"/>
                  <a:pt x="23" y="70"/>
                  <a:pt x="46" y="70"/>
                </a:cubicBezTo>
                <a:cubicBezTo>
                  <a:pt x="46" y="70"/>
                  <a:pt x="46" y="70"/>
                  <a:pt x="46" y="70"/>
                </a:cubicBezTo>
                <a:close/>
                <a:moveTo>
                  <a:pt x="46" y="79"/>
                </a:moveTo>
                <a:cubicBezTo>
                  <a:pt x="64" y="79"/>
                  <a:pt x="78" y="94"/>
                  <a:pt x="78" y="111"/>
                </a:cubicBezTo>
                <a:cubicBezTo>
                  <a:pt x="78" y="129"/>
                  <a:pt x="64" y="143"/>
                  <a:pt x="46" y="143"/>
                </a:cubicBezTo>
                <a:cubicBezTo>
                  <a:pt x="29" y="143"/>
                  <a:pt x="14" y="129"/>
                  <a:pt x="14" y="111"/>
                </a:cubicBezTo>
                <a:cubicBezTo>
                  <a:pt x="14" y="94"/>
                  <a:pt x="29" y="79"/>
                  <a:pt x="46" y="79"/>
                </a:cubicBezTo>
                <a:cubicBezTo>
                  <a:pt x="46" y="79"/>
                  <a:pt x="46" y="79"/>
                  <a:pt x="46" y="79"/>
                </a:cubicBezTo>
                <a:close/>
                <a:moveTo>
                  <a:pt x="46" y="81"/>
                </a:moveTo>
                <a:cubicBezTo>
                  <a:pt x="53" y="102"/>
                  <a:pt x="53" y="102"/>
                  <a:pt x="53" y="102"/>
                </a:cubicBezTo>
                <a:cubicBezTo>
                  <a:pt x="75" y="102"/>
                  <a:pt x="75" y="102"/>
                  <a:pt x="75" y="102"/>
                </a:cubicBezTo>
                <a:cubicBezTo>
                  <a:pt x="57" y="115"/>
                  <a:pt x="57" y="115"/>
                  <a:pt x="57" y="115"/>
                </a:cubicBezTo>
                <a:cubicBezTo>
                  <a:pt x="64" y="136"/>
                  <a:pt x="64" y="136"/>
                  <a:pt x="64" y="136"/>
                </a:cubicBezTo>
                <a:cubicBezTo>
                  <a:pt x="46" y="123"/>
                  <a:pt x="46" y="123"/>
                  <a:pt x="46" y="123"/>
                </a:cubicBezTo>
                <a:cubicBezTo>
                  <a:pt x="28" y="136"/>
                  <a:pt x="28" y="136"/>
                  <a:pt x="28" y="136"/>
                </a:cubicBezTo>
                <a:cubicBezTo>
                  <a:pt x="35" y="115"/>
                  <a:pt x="35" y="115"/>
                  <a:pt x="35" y="115"/>
                </a:cubicBezTo>
                <a:cubicBezTo>
                  <a:pt x="17" y="102"/>
                  <a:pt x="17" y="102"/>
                  <a:pt x="17" y="102"/>
                </a:cubicBezTo>
                <a:cubicBezTo>
                  <a:pt x="39" y="102"/>
                  <a:pt x="39" y="102"/>
                  <a:pt x="39" y="102"/>
                </a:cubicBezTo>
                <a:cubicBezTo>
                  <a:pt x="46" y="81"/>
                  <a:pt x="46" y="81"/>
                  <a:pt x="46" y="81"/>
                </a:cubicBezTo>
                <a:close/>
                <a:moveTo>
                  <a:pt x="0" y="0"/>
                </a:moveTo>
                <a:cubicBezTo>
                  <a:pt x="15" y="0"/>
                  <a:pt x="15" y="0"/>
                  <a:pt x="15" y="0"/>
                </a:cubicBezTo>
                <a:cubicBezTo>
                  <a:pt x="15" y="45"/>
                  <a:pt x="15" y="45"/>
                  <a:pt x="15" y="45"/>
                </a:cubicBezTo>
                <a:cubicBezTo>
                  <a:pt x="0" y="34"/>
                  <a:pt x="0" y="34"/>
                  <a:pt x="0" y="34"/>
                </a:cubicBezTo>
                <a:cubicBezTo>
                  <a:pt x="0" y="0"/>
                  <a:pt x="0" y="0"/>
                  <a:pt x="0" y="0"/>
                </a:cubicBezTo>
                <a:close/>
                <a:moveTo>
                  <a:pt x="25" y="0"/>
                </a:moveTo>
                <a:cubicBezTo>
                  <a:pt x="67" y="0"/>
                  <a:pt x="67" y="0"/>
                  <a:pt x="67" y="0"/>
                </a:cubicBezTo>
                <a:cubicBezTo>
                  <a:pt x="67" y="53"/>
                  <a:pt x="67" y="53"/>
                  <a:pt x="67" y="53"/>
                </a:cubicBezTo>
                <a:cubicBezTo>
                  <a:pt x="46" y="70"/>
                  <a:pt x="46" y="70"/>
                  <a:pt x="46" y="70"/>
                </a:cubicBezTo>
                <a:cubicBezTo>
                  <a:pt x="25" y="53"/>
                  <a:pt x="25" y="53"/>
                  <a:pt x="25" y="53"/>
                </a:cubicBezTo>
                <a:cubicBezTo>
                  <a:pt x="25" y="0"/>
                  <a:pt x="25" y="0"/>
                  <a:pt x="25" y="0"/>
                </a:cubicBezTo>
                <a:close/>
                <a:moveTo>
                  <a:pt x="77" y="0"/>
                </a:moveTo>
                <a:cubicBezTo>
                  <a:pt x="92" y="0"/>
                  <a:pt x="92" y="0"/>
                  <a:pt x="92" y="0"/>
                </a:cubicBezTo>
                <a:cubicBezTo>
                  <a:pt x="92" y="34"/>
                  <a:pt x="92" y="34"/>
                  <a:pt x="92" y="34"/>
                </a:cubicBezTo>
                <a:cubicBezTo>
                  <a:pt x="77" y="45"/>
                  <a:pt x="77" y="45"/>
                  <a:pt x="77" y="45"/>
                </a:cubicBezTo>
                <a:cubicBezTo>
                  <a:pt x="77" y="0"/>
                  <a:pt x="77" y="0"/>
                  <a:pt x="7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363631" y="2329440"/>
            <a:ext cx="952652" cy="357936"/>
            <a:chOff x="3339818" y="2287244"/>
            <a:chExt cx="952652" cy="357936"/>
          </a:xfrm>
        </p:grpSpPr>
        <p:sp>
          <p:nvSpPr>
            <p:cNvPr id="14" name="Freeform 9"/>
            <p:cNvSpPr/>
            <p:nvPr/>
          </p:nvSpPr>
          <p:spPr bwMode="auto">
            <a:xfrm>
              <a:off x="4163932" y="2287244"/>
              <a:ext cx="128538" cy="356514"/>
            </a:xfrm>
            <a:custGeom>
              <a:avLst/>
              <a:gdLst>
                <a:gd name="T0" fmla="*/ 164 w 164"/>
                <a:gd name="T1" fmla="*/ 0 h 544"/>
                <a:gd name="T2" fmla="*/ 164 w 164"/>
                <a:gd name="T3" fmla="*/ 544 h 544"/>
                <a:gd name="T4" fmla="*/ 72 w 164"/>
                <a:gd name="T5" fmla="*/ 544 h 544"/>
                <a:gd name="T6" fmla="*/ 72 w 164"/>
                <a:gd name="T7" fmla="*/ 75 h 544"/>
                <a:gd name="T8" fmla="*/ 41 w 164"/>
                <a:gd name="T9" fmla="*/ 134 h 544"/>
                <a:gd name="T10" fmla="*/ 0 w 164"/>
                <a:gd name="T11" fmla="*/ 110 h 544"/>
                <a:gd name="T12" fmla="*/ 63 w 164"/>
                <a:gd name="T13" fmla="*/ 0 h 544"/>
                <a:gd name="T14" fmla="*/ 164 w 164"/>
                <a:gd name="T15" fmla="*/ 0 h 544"/>
                <a:gd name="T16" fmla="*/ 164 w 164"/>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544">
                  <a:moveTo>
                    <a:pt x="164" y="0"/>
                  </a:moveTo>
                  <a:lnTo>
                    <a:pt x="164" y="544"/>
                  </a:lnTo>
                  <a:lnTo>
                    <a:pt x="72" y="544"/>
                  </a:lnTo>
                  <a:lnTo>
                    <a:pt x="72" y="75"/>
                  </a:lnTo>
                  <a:lnTo>
                    <a:pt x="41" y="134"/>
                  </a:lnTo>
                  <a:lnTo>
                    <a:pt x="0" y="110"/>
                  </a:lnTo>
                  <a:lnTo>
                    <a:pt x="63" y="0"/>
                  </a:lnTo>
                  <a:lnTo>
                    <a:pt x="164" y="0"/>
                  </a:lnTo>
                  <a:lnTo>
                    <a:pt x="16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5" name="文本框 102"/>
            <p:cNvSpPr txBox="1"/>
            <p:nvPr/>
          </p:nvSpPr>
          <p:spPr>
            <a:xfrm>
              <a:off x="3339818" y="2299740"/>
              <a:ext cx="746760" cy="345440"/>
            </a:xfrm>
            <a:prstGeom prst="rect">
              <a:avLst/>
            </a:prstGeom>
            <a:noFill/>
          </p:spPr>
          <p:txBody>
            <a:bodyPr wrap="none" lIns="68580" tIns="34290" rIns="68580" bIns="34290" rtlCol="0">
              <a:spAutoFit/>
            </a:bodyPr>
            <a:lstStyle/>
            <a:p>
              <a:pPr algn="l"/>
              <a:r>
                <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准备</a:t>
              </a:r>
              <a:endPar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grpSp>
        <p:nvGrpSpPr>
          <p:cNvPr id="16" name="组合 15"/>
          <p:cNvGrpSpPr/>
          <p:nvPr/>
        </p:nvGrpSpPr>
        <p:grpSpPr>
          <a:xfrm>
            <a:off x="3363631" y="2894386"/>
            <a:ext cx="1016158" cy="366361"/>
            <a:chOff x="3339818" y="2852190"/>
            <a:chExt cx="1016158" cy="366361"/>
          </a:xfrm>
        </p:grpSpPr>
        <p:sp>
          <p:nvSpPr>
            <p:cNvPr id="17" name="Freeform 11"/>
            <p:cNvSpPr/>
            <p:nvPr/>
          </p:nvSpPr>
          <p:spPr bwMode="auto">
            <a:xfrm>
              <a:off x="4165524" y="2860071"/>
              <a:ext cx="190452" cy="358480"/>
            </a:xfrm>
            <a:custGeom>
              <a:avLst/>
              <a:gdLst>
                <a:gd name="T0" fmla="*/ 73 w 111"/>
                <a:gd name="T1" fmla="*/ 0 h 250"/>
                <a:gd name="T2" fmla="*/ 100 w 111"/>
                <a:gd name="T3" fmla="*/ 11 h 250"/>
                <a:gd name="T4" fmla="*/ 111 w 111"/>
                <a:gd name="T5" fmla="*/ 38 h 250"/>
                <a:gd name="T6" fmla="*/ 111 w 111"/>
                <a:gd name="T7" fmla="*/ 91 h 250"/>
                <a:gd name="T8" fmla="*/ 105 w 111"/>
                <a:gd name="T9" fmla="*/ 111 h 250"/>
                <a:gd name="T10" fmla="*/ 90 w 111"/>
                <a:gd name="T11" fmla="*/ 125 h 250"/>
                <a:gd name="T12" fmla="*/ 105 w 111"/>
                <a:gd name="T13" fmla="*/ 139 h 250"/>
                <a:gd name="T14" fmla="*/ 111 w 111"/>
                <a:gd name="T15" fmla="*/ 159 h 250"/>
                <a:gd name="T16" fmla="*/ 111 w 111"/>
                <a:gd name="T17" fmla="*/ 211 h 250"/>
                <a:gd name="T18" fmla="*/ 100 w 111"/>
                <a:gd name="T19" fmla="*/ 238 h 250"/>
                <a:gd name="T20" fmla="*/ 73 w 111"/>
                <a:gd name="T21" fmla="*/ 250 h 250"/>
                <a:gd name="T22" fmla="*/ 38 w 111"/>
                <a:gd name="T23" fmla="*/ 250 h 250"/>
                <a:gd name="T24" fmla="*/ 12 w 111"/>
                <a:gd name="T25" fmla="*/ 238 h 250"/>
                <a:gd name="T26" fmla="*/ 0 w 111"/>
                <a:gd name="T27" fmla="*/ 211 h 250"/>
                <a:gd name="T28" fmla="*/ 0 w 111"/>
                <a:gd name="T29" fmla="*/ 180 h 250"/>
                <a:gd name="T30" fmla="*/ 41 w 111"/>
                <a:gd name="T31" fmla="*/ 180 h 250"/>
                <a:gd name="T32" fmla="*/ 41 w 111"/>
                <a:gd name="T33" fmla="*/ 215 h 250"/>
                <a:gd name="T34" fmla="*/ 70 w 111"/>
                <a:gd name="T35" fmla="*/ 215 h 250"/>
                <a:gd name="T36" fmla="*/ 70 w 111"/>
                <a:gd name="T37" fmla="*/ 142 h 250"/>
                <a:gd name="T38" fmla="*/ 41 w 111"/>
                <a:gd name="T39" fmla="*/ 142 h 250"/>
                <a:gd name="T40" fmla="*/ 41 w 111"/>
                <a:gd name="T41" fmla="*/ 107 h 250"/>
                <a:gd name="T42" fmla="*/ 70 w 111"/>
                <a:gd name="T43" fmla="*/ 107 h 250"/>
                <a:gd name="T44" fmla="*/ 70 w 111"/>
                <a:gd name="T45" fmla="*/ 35 h 250"/>
                <a:gd name="T46" fmla="*/ 41 w 111"/>
                <a:gd name="T47" fmla="*/ 35 h 250"/>
                <a:gd name="T48" fmla="*/ 41 w 111"/>
                <a:gd name="T49" fmla="*/ 70 h 250"/>
                <a:gd name="T50" fmla="*/ 0 w 111"/>
                <a:gd name="T51" fmla="*/ 70 h 250"/>
                <a:gd name="T52" fmla="*/ 0 w 111"/>
                <a:gd name="T53" fmla="*/ 38 h 250"/>
                <a:gd name="T54" fmla="*/ 12 w 111"/>
                <a:gd name="T55" fmla="*/ 11 h 250"/>
                <a:gd name="T56" fmla="*/ 38 w 111"/>
                <a:gd name="T57" fmla="*/ 0 h 250"/>
                <a:gd name="T58" fmla="*/ 73 w 111"/>
                <a:gd name="T5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1" h="250">
                  <a:moveTo>
                    <a:pt x="73" y="0"/>
                  </a:moveTo>
                  <a:cubicBezTo>
                    <a:pt x="83" y="0"/>
                    <a:pt x="92" y="4"/>
                    <a:pt x="100" y="11"/>
                  </a:cubicBezTo>
                  <a:cubicBezTo>
                    <a:pt x="107" y="19"/>
                    <a:pt x="111" y="28"/>
                    <a:pt x="111" y="38"/>
                  </a:cubicBezTo>
                  <a:cubicBezTo>
                    <a:pt x="111" y="91"/>
                    <a:pt x="111" y="91"/>
                    <a:pt x="111" y="91"/>
                  </a:cubicBezTo>
                  <a:cubicBezTo>
                    <a:pt x="111" y="98"/>
                    <a:pt x="109" y="105"/>
                    <a:pt x="105" y="111"/>
                  </a:cubicBezTo>
                  <a:cubicBezTo>
                    <a:pt x="101" y="117"/>
                    <a:pt x="96" y="122"/>
                    <a:pt x="90" y="125"/>
                  </a:cubicBezTo>
                  <a:cubicBezTo>
                    <a:pt x="96" y="128"/>
                    <a:pt x="101" y="133"/>
                    <a:pt x="105" y="139"/>
                  </a:cubicBezTo>
                  <a:cubicBezTo>
                    <a:pt x="109" y="145"/>
                    <a:pt x="111" y="152"/>
                    <a:pt x="111" y="159"/>
                  </a:cubicBezTo>
                  <a:cubicBezTo>
                    <a:pt x="111" y="211"/>
                    <a:pt x="111" y="211"/>
                    <a:pt x="111" y="211"/>
                  </a:cubicBezTo>
                  <a:cubicBezTo>
                    <a:pt x="111" y="222"/>
                    <a:pt x="107" y="231"/>
                    <a:pt x="100" y="238"/>
                  </a:cubicBezTo>
                  <a:cubicBezTo>
                    <a:pt x="92" y="246"/>
                    <a:pt x="83" y="250"/>
                    <a:pt x="73" y="250"/>
                  </a:cubicBezTo>
                  <a:cubicBezTo>
                    <a:pt x="38" y="250"/>
                    <a:pt x="38" y="250"/>
                    <a:pt x="38" y="250"/>
                  </a:cubicBezTo>
                  <a:cubicBezTo>
                    <a:pt x="28" y="250"/>
                    <a:pt x="19" y="246"/>
                    <a:pt x="12" y="238"/>
                  </a:cubicBezTo>
                  <a:cubicBezTo>
                    <a:pt x="4" y="231"/>
                    <a:pt x="0" y="222"/>
                    <a:pt x="0" y="211"/>
                  </a:cubicBezTo>
                  <a:cubicBezTo>
                    <a:pt x="0" y="180"/>
                    <a:pt x="0" y="180"/>
                    <a:pt x="0" y="180"/>
                  </a:cubicBezTo>
                  <a:cubicBezTo>
                    <a:pt x="41" y="180"/>
                    <a:pt x="41" y="180"/>
                    <a:pt x="41" y="180"/>
                  </a:cubicBezTo>
                  <a:cubicBezTo>
                    <a:pt x="41" y="215"/>
                    <a:pt x="41" y="215"/>
                    <a:pt x="41" y="215"/>
                  </a:cubicBezTo>
                  <a:cubicBezTo>
                    <a:pt x="70" y="215"/>
                    <a:pt x="70" y="215"/>
                    <a:pt x="70" y="215"/>
                  </a:cubicBezTo>
                  <a:cubicBezTo>
                    <a:pt x="70" y="142"/>
                    <a:pt x="70" y="142"/>
                    <a:pt x="70" y="142"/>
                  </a:cubicBezTo>
                  <a:cubicBezTo>
                    <a:pt x="41" y="142"/>
                    <a:pt x="41" y="142"/>
                    <a:pt x="41" y="142"/>
                  </a:cubicBezTo>
                  <a:cubicBezTo>
                    <a:pt x="41" y="107"/>
                    <a:pt x="41" y="107"/>
                    <a:pt x="41" y="107"/>
                  </a:cubicBezTo>
                  <a:cubicBezTo>
                    <a:pt x="70" y="107"/>
                    <a:pt x="70" y="107"/>
                    <a:pt x="70" y="107"/>
                  </a:cubicBezTo>
                  <a:cubicBezTo>
                    <a:pt x="70" y="35"/>
                    <a:pt x="70" y="35"/>
                    <a:pt x="70" y="35"/>
                  </a:cubicBezTo>
                  <a:cubicBezTo>
                    <a:pt x="41" y="35"/>
                    <a:pt x="41" y="35"/>
                    <a:pt x="41" y="35"/>
                  </a:cubicBezTo>
                  <a:cubicBezTo>
                    <a:pt x="41" y="70"/>
                    <a:pt x="41" y="70"/>
                    <a:pt x="41" y="70"/>
                  </a:cubicBezTo>
                  <a:cubicBezTo>
                    <a:pt x="0" y="70"/>
                    <a:pt x="0" y="70"/>
                    <a:pt x="0" y="70"/>
                  </a:cubicBezTo>
                  <a:cubicBezTo>
                    <a:pt x="0" y="38"/>
                    <a:pt x="0" y="38"/>
                    <a:pt x="0" y="38"/>
                  </a:cubicBezTo>
                  <a:cubicBezTo>
                    <a:pt x="0" y="28"/>
                    <a:pt x="4" y="19"/>
                    <a:pt x="12" y="11"/>
                  </a:cubicBezTo>
                  <a:cubicBezTo>
                    <a:pt x="19" y="4"/>
                    <a:pt x="28" y="0"/>
                    <a:pt x="38" y="0"/>
                  </a:cubicBezTo>
                  <a:cubicBezTo>
                    <a:pt x="73" y="0"/>
                    <a:pt x="73" y="0"/>
                    <a:pt x="7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8" name="文本框 102"/>
            <p:cNvSpPr txBox="1"/>
            <p:nvPr/>
          </p:nvSpPr>
          <p:spPr>
            <a:xfrm>
              <a:off x="3339818" y="2852190"/>
              <a:ext cx="746760" cy="345440"/>
            </a:xfrm>
            <a:prstGeom prst="rect">
              <a:avLst/>
            </a:prstGeom>
            <a:noFill/>
          </p:spPr>
          <p:txBody>
            <a:bodyPr wrap="none" lIns="68580" tIns="34290" rIns="68580" bIns="34290" rtlCol="0">
              <a:spAutoFit/>
            </a:bodyPr>
            <a:lstStyle/>
            <a:p>
              <a:pPr algn="l"/>
              <a:r>
                <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实施</a:t>
              </a:r>
              <a:endPar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grpSp>
        <p:nvGrpSpPr>
          <p:cNvPr id="19" name="组合 18"/>
          <p:cNvGrpSpPr/>
          <p:nvPr/>
        </p:nvGrpSpPr>
        <p:grpSpPr>
          <a:xfrm>
            <a:off x="4807021" y="2160326"/>
            <a:ext cx="1039608" cy="622300"/>
            <a:chOff x="4783208" y="2118130"/>
            <a:chExt cx="1039608" cy="622300"/>
          </a:xfrm>
        </p:grpSpPr>
        <p:sp>
          <p:nvSpPr>
            <p:cNvPr id="20" name="Freeform 10"/>
            <p:cNvSpPr/>
            <p:nvPr/>
          </p:nvSpPr>
          <p:spPr bwMode="auto">
            <a:xfrm>
              <a:off x="4783208" y="2287244"/>
              <a:ext cx="188886" cy="356514"/>
            </a:xfrm>
            <a:custGeom>
              <a:avLst/>
              <a:gdLst>
                <a:gd name="T0" fmla="*/ 105 w 110"/>
                <a:gd name="T1" fmla="*/ 98 h 249"/>
                <a:gd name="T2" fmla="*/ 110 w 110"/>
                <a:gd name="T3" fmla="*/ 79 h 249"/>
                <a:gd name="T4" fmla="*/ 110 w 110"/>
                <a:gd name="T5" fmla="*/ 38 h 249"/>
                <a:gd name="T6" fmla="*/ 99 w 110"/>
                <a:gd name="T7" fmla="*/ 11 h 249"/>
                <a:gd name="T8" fmla="*/ 72 w 110"/>
                <a:gd name="T9" fmla="*/ 0 h 249"/>
                <a:gd name="T10" fmla="*/ 38 w 110"/>
                <a:gd name="T11" fmla="*/ 0 h 249"/>
                <a:gd name="T12" fmla="*/ 11 w 110"/>
                <a:gd name="T13" fmla="*/ 11 h 249"/>
                <a:gd name="T14" fmla="*/ 0 w 110"/>
                <a:gd name="T15" fmla="*/ 38 h 249"/>
                <a:gd name="T16" fmla="*/ 0 w 110"/>
                <a:gd name="T17" fmla="*/ 70 h 249"/>
                <a:gd name="T18" fmla="*/ 41 w 110"/>
                <a:gd name="T19" fmla="*/ 70 h 249"/>
                <a:gd name="T20" fmla="*/ 41 w 110"/>
                <a:gd name="T21" fmla="*/ 35 h 249"/>
                <a:gd name="T22" fmla="*/ 69 w 110"/>
                <a:gd name="T23" fmla="*/ 35 h 249"/>
                <a:gd name="T24" fmla="*/ 69 w 110"/>
                <a:gd name="T25" fmla="*/ 91 h 249"/>
                <a:gd name="T26" fmla="*/ 0 w 110"/>
                <a:gd name="T27" fmla="*/ 215 h 249"/>
                <a:gd name="T28" fmla="*/ 0 w 110"/>
                <a:gd name="T29" fmla="*/ 249 h 249"/>
                <a:gd name="T30" fmla="*/ 110 w 110"/>
                <a:gd name="T31" fmla="*/ 249 h 249"/>
                <a:gd name="T32" fmla="*/ 110 w 110"/>
                <a:gd name="T33" fmla="*/ 215 h 249"/>
                <a:gd name="T34" fmla="*/ 40 w 110"/>
                <a:gd name="T35" fmla="*/ 215 h 249"/>
                <a:gd name="T36" fmla="*/ 105 w 110"/>
                <a:gd name="T37" fmla="*/ 98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249">
                  <a:moveTo>
                    <a:pt x="105" y="98"/>
                  </a:moveTo>
                  <a:cubicBezTo>
                    <a:pt x="109" y="92"/>
                    <a:pt x="110" y="86"/>
                    <a:pt x="110" y="79"/>
                  </a:cubicBezTo>
                  <a:cubicBezTo>
                    <a:pt x="110" y="38"/>
                    <a:pt x="110" y="38"/>
                    <a:pt x="110" y="38"/>
                  </a:cubicBezTo>
                  <a:cubicBezTo>
                    <a:pt x="110" y="28"/>
                    <a:pt x="107" y="19"/>
                    <a:pt x="99" y="11"/>
                  </a:cubicBezTo>
                  <a:cubicBezTo>
                    <a:pt x="92" y="4"/>
                    <a:pt x="83" y="0"/>
                    <a:pt x="72" y="0"/>
                  </a:cubicBezTo>
                  <a:cubicBezTo>
                    <a:pt x="38" y="0"/>
                    <a:pt x="38" y="0"/>
                    <a:pt x="38" y="0"/>
                  </a:cubicBezTo>
                  <a:cubicBezTo>
                    <a:pt x="28" y="0"/>
                    <a:pt x="19" y="4"/>
                    <a:pt x="11" y="11"/>
                  </a:cubicBezTo>
                  <a:cubicBezTo>
                    <a:pt x="4" y="19"/>
                    <a:pt x="0" y="28"/>
                    <a:pt x="0" y="38"/>
                  </a:cubicBezTo>
                  <a:cubicBezTo>
                    <a:pt x="0" y="70"/>
                    <a:pt x="0" y="70"/>
                    <a:pt x="0" y="70"/>
                  </a:cubicBezTo>
                  <a:cubicBezTo>
                    <a:pt x="41" y="70"/>
                    <a:pt x="41" y="70"/>
                    <a:pt x="41" y="70"/>
                  </a:cubicBezTo>
                  <a:cubicBezTo>
                    <a:pt x="41" y="35"/>
                    <a:pt x="41" y="35"/>
                    <a:pt x="41" y="35"/>
                  </a:cubicBezTo>
                  <a:cubicBezTo>
                    <a:pt x="69" y="35"/>
                    <a:pt x="69" y="35"/>
                    <a:pt x="69" y="35"/>
                  </a:cubicBezTo>
                  <a:cubicBezTo>
                    <a:pt x="69" y="91"/>
                    <a:pt x="69" y="91"/>
                    <a:pt x="69" y="91"/>
                  </a:cubicBezTo>
                  <a:cubicBezTo>
                    <a:pt x="0" y="215"/>
                    <a:pt x="0" y="215"/>
                    <a:pt x="0" y="215"/>
                  </a:cubicBezTo>
                  <a:cubicBezTo>
                    <a:pt x="0" y="249"/>
                    <a:pt x="0" y="249"/>
                    <a:pt x="0" y="249"/>
                  </a:cubicBezTo>
                  <a:cubicBezTo>
                    <a:pt x="110" y="249"/>
                    <a:pt x="110" y="249"/>
                    <a:pt x="110" y="249"/>
                  </a:cubicBezTo>
                  <a:cubicBezTo>
                    <a:pt x="110" y="215"/>
                    <a:pt x="110" y="215"/>
                    <a:pt x="110" y="215"/>
                  </a:cubicBezTo>
                  <a:cubicBezTo>
                    <a:pt x="40" y="215"/>
                    <a:pt x="40" y="215"/>
                    <a:pt x="40" y="215"/>
                  </a:cubicBezTo>
                  <a:cubicBezTo>
                    <a:pt x="105" y="98"/>
                    <a:pt x="105" y="98"/>
                    <a:pt x="105" y="9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1" name="文本框 102"/>
            <p:cNvSpPr txBox="1"/>
            <p:nvPr/>
          </p:nvSpPr>
          <p:spPr>
            <a:xfrm>
              <a:off x="5076056" y="2118130"/>
              <a:ext cx="746760" cy="622300"/>
            </a:xfrm>
            <a:prstGeom prst="rect">
              <a:avLst/>
            </a:prstGeom>
            <a:noFill/>
          </p:spPr>
          <p:txBody>
            <a:bodyPr wrap="none" lIns="68580" tIns="34290" rIns="68580" bIns="34290" rtlCol="0">
              <a:spAutoFit/>
            </a:bodyPr>
            <a:lstStyle/>
            <a:p>
              <a:pPr algn="l"/>
              <a:r>
                <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申报</a:t>
              </a:r>
              <a:endPar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a:p>
              <a:pPr algn="l"/>
              <a:r>
                <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立项</a:t>
              </a:r>
              <a:endPar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grpSp>
        <p:nvGrpSpPr>
          <p:cNvPr id="22" name="组合 21"/>
          <p:cNvGrpSpPr/>
          <p:nvPr/>
        </p:nvGrpSpPr>
        <p:grpSpPr>
          <a:xfrm>
            <a:off x="4793306" y="2894386"/>
            <a:ext cx="1053323" cy="346249"/>
            <a:chOff x="4769493" y="2852190"/>
            <a:chExt cx="1053323" cy="346249"/>
          </a:xfrm>
        </p:grpSpPr>
        <p:sp>
          <p:nvSpPr>
            <p:cNvPr id="23" name="Freeform 12"/>
            <p:cNvSpPr>
              <a:spLocks noEditPoints="1"/>
            </p:cNvSpPr>
            <p:nvPr/>
          </p:nvSpPr>
          <p:spPr bwMode="auto">
            <a:xfrm>
              <a:off x="4769493" y="2859782"/>
              <a:ext cx="217886" cy="338657"/>
            </a:xfrm>
            <a:custGeom>
              <a:avLst/>
              <a:gdLst>
                <a:gd name="T0" fmla="*/ 241 w 278"/>
                <a:gd name="T1" fmla="*/ 0 h 545"/>
                <a:gd name="T2" fmla="*/ 241 w 278"/>
                <a:gd name="T3" fmla="*/ 317 h 545"/>
                <a:gd name="T4" fmla="*/ 278 w 278"/>
                <a:gd name="T5" fmla="*/ 317 h 545"/>
                <a:gd name="T6" fmla="*/ 278 w 278"/>
                <a:gd name="T7" fmla="*/ 394 h 545"/>
                <a:gd name="T8" fmla="*/ 241 w 278"/>
                <a:gd name="T9" fmla="*/ 394 h 545"/>
                <a:gd name="T10" fmla="*/ 241 w 278"/>
                <a:gd name="T11" fmla="*/ 545 h 545"/>
                <a:gd name="T12" fmla="*/ 151 w 278"/>
                <a:gd name="T13" fmla="*/ 545 h 545"/>
                <a:gd name="T14" fmla="*/ 151 w 278"/>
                <a:gd name="T15" fmla="*/ 394 h 545"/>
                <a:gd name="T16" fmla="*/ 0 w 278"/>
                <a:gd name="T17" fmla="*/ 394 h 545"/>
                <a:gd name="T18" fmla="*/ 0 w 278"/>
                <a:gd name="T19" fmla="*/ 317 h 545"/>
                <a:gd name="T20" fmla="*/ 97 w 278"/>
                <a:gd name="T21" fmla="*/ 0 h 545"/>
                <a:gd name="T22" fmla="*/ 241 w 278"/>
                <a:gd name="T23" fmla="*/ 0 h 545"/>
                <a:gd name="T24" fmla="*/ 241 w 278"/>
                <a:gd name="T25" fmla="*/ 0 h 545"/>
                <a:gd name="T26" fmla="*/ 151 w 278"/>
                <a:gd name="T27" fmla="*/ 317 h 545"/>
                <a:gd name="T28" fmla="*/ 151 w 278"/>
                <a:gd name="T29" fmla="*/ 68 h 545"/>
                <a:gd name="T30" fmla="*/ 79 w 278"/>
                <a:gd name="T31" fmla="*/ 317 h 545"/>
                <a:gd name="T32" fmla="*/ 151 w 278"/>
                <a:gd name="T33" fmla="*/ 317 h 545"/>
                <a:gd name="T34" fmla="*/ 151 w 278"/>
                <a:gd name="T35" fmla="*/ 317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 h="545">
                  <a:moveTo>
                    <a:pt x="241" y="0"/>
                  </a:moveTo>
                  <a:lnTo>
                    <a:pt x="241" y="317"/>
                  </a:lnTo>
                  <a:lnTo>
                    <a:pt x="278" y="317"/>
                  </a:lnTo>
                  <a:lnTo>
                    <a:pt x="278" y="394"/>
                  </a:lnTo>
                  <a:lnTo>
                    <a:pt x="241" y="394"/>
                  </a:lnTo>
                  <a:lnTo>
                    <a:pt x="241" y="545"/>
                  </a:lnTo>
                  <a:lnTo>
                    <a:pt x="151" y="545"/>
                  </a:lnTo>
                  <a:lnTo>
                    <a:pt x="151" y="394"/>
                  </a:lnTo>
                  <a:lnTo>
                    <a:pt x="0" y="394"/>
                  </a:lnTo>
                  <a:lnTo>
                    <a:pt x="0" y="317"/>
                  </a:lnTo>
                  <a:lnTo>
                    <a:pt x="97" y="0"/>
                  </a:lnTo>
                  <a:lnTo>
                    <a:pt x="241" y="0"/>
                  </a:lnTo>
                  <a:lnTo>
                    <a:pt x="241" y="0"/>
                  </a:lnTo>
                  <a:close/>
                  <a:moveTo>
                    <a:pt x="151" y="317"/>
                  </a:moveTo>
                  <a:lnTo>
                    <a:pt x="151" y="68"/>
                  </a:lnTo>
                  <a:lnTo>
                    <a:pt x="79" y="317"/>
                  </a:lnTo>
                  <a:lnTo>
                    <a:pt x="151" y="317"/>
                  </a:lnTo>
                  <a:lnTo>
                    <a:pt x="151" y="3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24" name="文本框 102"/>
            <p:cNvSpPr txBox="1"/>
            <p:nvPr/>
          </p:nvSpPr>
          <p:spPr>
            <a:xfrm>
              <a:off x="5076056" y="2852190"/>
              <a:ext cx="746760" cy="345440"/>
            </a:xfrm>
            <a:prstGeom prst="rect">
              <a:avLst/>
            </a:prstGeom>
            <a:noFill/>
          </p:spPr>
          <p:txBody>
            <a:bodyPr wrap="none" lIns="68580" tIns="34290" rIns="68580" bIns="34290" rtlCol="0">
              <a:spAutoFit/>
            </a:bodyPr>
            <a:lstStyle/>
            <a:p>
              <a:pPr algn="l"/>
              <a:r>
                <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结题</a:t>
              </a:r>
              <a:endParaRPr lang="zh-CN" altLang="en-US" b="1" spc="60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grpSp>
        <p:nvGrpSpPr>
          <p:cNvPr id="25" name="组合 24"/>
          <p:cNvGrpSpPr/>
          <p:nvPr/>
        </p:nvGrpSpPr>
        <p:grpSpPr>
          <a:xfrm>
            <a:off x="35560" y="542849"/>
            <a:ext cx="3198495" cy="1895475"/>
            <a:chOff x="35560" y="576853"/>
            <a:chExt cx="3198495" cy="1895475"/>
          </a:xfrm>
        </p:grpSpPr>
        <p:cxnSp>
          <p:nvCxnSpPr>
            <p:cNvPr id="26" name="直接连接符 25"/>
            <p:cNvCxnSpPr/>
            <p:nvPr/>
          </p:nvCxnSpPr>
          <p:spPr>
            <a:xfrm>
              <a:off x="35560" y="1454160"/>
              <a:ext cx="672201" cy="0"/>
            </a:xfrm>
            <a:prstGeom prst="line">
              <a:avLst/>
            </a:prstGeom>
            <a:ln w="19050">
              <a:solidFill>
                <a:schemeClr val="tx2">
                  <a:lumMod val="75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7" name="文本框 58"/>
            <p:cNvSpPr txBox="1"/>
            <p:nvPr/>
          </p:nvSpPr>
          <p:spPr>
            <a:xfrm>
              <a:off x="683260" y="576853"/>
              <a:ext cx="2550795" cy="1895475"/>
            </a:xfrm>
            <a:prstGeom prst="rect">
              <a:avLst/>
            </a:prstGeom>
            <a:noFill/>
          </p:spPr>
          <p:txBody>
            <a:bodyPr wrap="square" lIns="68580" tIns="34290" rIns="68580" bIns="34290" rtlCol="0">
              <a:spAutoFit/>
            </a:bodyPr>
            <a:lstStyle/>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1.1 收集有关小学信息科技跨学科主题学习及生活教育理念等方面的研究资料，学习有关专业知识，借鉴同类课题研究的成果，认识其存在的不足，不断更新教育观念，形成课题研究的基本理念；</a:t>
              </a:r>
              <a:endParaRPr lang="zh-CN" altLang="en-US" sz="100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1.2  选题，进行课题方案的可行性论证。整理以往的文献资料、相关领域取得的科研成果、教育经验，确定课题研究目标；</a:t>
              </a:r>
              <a:endParaRPr lang="zh-CN" altLang="en-US" sz="100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1.3  根据申报要求，完成课题申报书并递交。</a:t>
              </a:r>
              <a:endParaRPr lang="zh-CN" altLang="en-US" sz="1000">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35560" y="3073324"/>
            <a:ext cx="2904133" cy="1524000"/>
            <a:chOff x="35560" y="3107328"/>
            <a:chExt cx="2904133" cy="1524000"/>
          </a:xfrm>
        </p:grpSpPr>
        <p:cxnSp>
          <p:nvCxnSpPr>
            <p:cNvPr id="29" name="直接连接符 28"/>
            <p:cNvCxnSpPr/>
            <p:nvPr/>
          </p:nvCxnSpPr>
          <p:spPr>
            <a:xfrm>
              <a:off x="35560" y="3902019"/>
              <a:ext cx="672199" cy="0"/>
            </a:xfrm>
            <a:prstGeom prst="line">
              <a:avLst/>
            </a:prstGeom>
            <a:ln w="19050">
              <a:solidFill>
                <a:schemeClr val="tx1">
                  <a:lumMod val="75000"/>
                  <a:lumOff val="25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30" name="文本框 58"/>
            <p:cNvSpPr txBox="1"/>
            <p:nvPr/>
          </p:nvSpPr>
          <p:spPr>
            <a:xfrm>
              <a:off x="755476" y="3107328"/>
              <a:ext cx="2184217" cy="1524000"/>
            </a:xfrm>
            <a:prstGeom prst="rect">
              <a:avLst/>
            </a:prstGeom>
            <a:noFill/>
          </p:spPr>
          <p:txBody>
            <a:bodyPr wrap="square" lIns="68580" tIns="34290" rIns="68580" bIns="34290" rtlCol="0">
              <a:spAutoFit/>
            </a:bodyPr>
            <a:lstStyle/>
            <a:p>
              <a:pPr algn="just">
                <a:lnSpc>
                  <a:spcPct val="121000"/>
                </a:lnSpc>
                <a:spcAft>
                  <a:spcPts val="600"/>
                </a:spcAft>
              </a:pPr>
              <a:r>
                <a:rPr lang="zh-CN" altLang="en-US" sz="1000" dirty="0">
                  <a:latin typeface="微软雅黑" panose="020B0503020204020204" pitchFamily="34" charset="-122"/>
                  <a:ea typeface="微软雅黑" panose="020B0503020204020204" pitchFamily="34" charset="-122"/>
                </a:rPr>
                <a:t>3.1 对课题研究方案进行修改调整，并付之实施，进一步在实践中加以验证，召开开题会；</a:t>
              </a:r>
              <a:endParaRPr lang="zh-CN" altLang="en-US" sz="10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dirty="0">
                  <a:latin typeface="微软雅黑" panose="020B0503020204020204" pitchFamily="34" charset="-122"/>
                  <a:ea typeface="微软雅黑" panose="020B0503020204020204" pitchFamily="34" charset="-122"/>
                </a:rPr>
                <a:t>3.2 课题组明确分工，开展课题研究，定期开课题研究会完善研究过程，力争课题研究过程严谨缜密；</a:t>
              </a:r>
              <a:endParaRPr lang="zh-CN" altLang="en-US" sz="10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dirty="0">
                  <a:latin typeface="微软雅黑" panose="020B0503020204020204" pitchFamily="34" charset="-122"/>
                  <a:ea typeface="微软雅黑" panose="020B0503020204020204" pitchFamily="34" charset="-122"/>
                </a:rPr>
                <a:t>3.3 课题组组织检查、督促。</a:t>
              </a:r>
              <a:endParaRPr lang="zh-CN" altLang="en-US" sz="1000" dirty="0">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6227906" y="3289859"/>
            <a:ext cx="2856138" cy="1151890"/>
            <a:chOff x="6250766" y="3387998"/>
            <a:chExt cx="2856138" cy="1151890"/>
          </a:xfrm>
        </p:grpSpPr>
        <p:sp>
          <p:nvSpPr>
            <p:cNvPr id="32" name="文本框 58"/>
            <p:cNvSpPr txBox="1"/>
            <p:nvPr/>
          </p:nvSpPr>
          <p:spPr>
            <a:xfrm>
              <a:off x="6250766" y="3387998"/>
              <a:ext cx="2184217" cy="1151890"/>
            </a:xfrm>
            <a:prstGeom prst="rect">
              <a:avLst/>
            </a:prstGeom>
            <a:noFill/>
          </p:spPr>
          <p:txBody>
            <a:bodyPr wrap="square" lIns="68580" tIns="34290" rIns="68580" bIns="34290" rtlCol="0">
              <a:spAutoFit/>
            </a:bodyPr>
            <a:lstStyle/>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4.1 收集、整理子课题结题实验报告，举办课题成果评奖活动；</a:t>
              </a:r>
              <a:endParaRPr lang="zh-CN" altLang="en-US" sz="100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4.2 撰写课题结题报告，上交申请成果评估验收；</a:t>
              </a:r>
              <a:endParaRPr lang="zh-CN" altLang="en-US" sz="100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4.3 课题组结题汇报，成果展示。</a:t>
              </a:r>
              <a:endParaRPr lang="zh-CN" altLang="en-US" sz="1000">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8434705" y="3894399"/>
              <a:ext cx="672199" cy="0"/>
            </a:xfrm>
            <a:prstGeom prst="line">
              <a:avLst/>
            </a:prstGeom>
            <a:ln w="19050">
              <a:solidFill>
                <a:schemeClr val="tx2">
                  <a:lumMod val="75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sp>
        <p:nvSpPr>
          <p:cNvPr id="35" name="文本框 58"/>
          <p:cNvSpPr txBox="1"/>
          <p:nvPr/>
        </p:nvSpPr>
        <p:spPr>
          <a:xfrm>
            <a:off x="6156325" y="1059815"/>
            <a:ext cx="2184400" cy="889000"/>
          </a:xfrm>
          <a:prstGeom prst="rect">
            <a:avLst/>
          </a:prstGeom>
          <a:noFill/>
        </p:spPr>
        <p:txBody>
          <a:bodyPr wrap="square" lIns="68580" tIns="34290" rIns="68580" bIns="34290" rtlCol="0">
            <a:spAutoFit/>
          </a:bodyPr>
          <a:lstStyle/>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2.1  正式提交申报课题，等待批准立项；</a:t>
            </a:r>
            <a:endParaRPr lang="zh-CN" altLang="en-US" sz="100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000">
                <a:latin typeface="微软雅黑" panose="020B0503020204020204" pitchFamily="34" charset="-122"/>
                <a:ea typeface="微软雅黑" panose="020B0503020204020204" pitchFamily="34" charset="-122"/>
              </a:rPr>
              <a:t>2.2  修改开题报告，确定细化研究内容与方向。</a:t>
            </a:r>
            <a:endParaRPr lang="zh-CN" altLang="en-US" sz="1000">
              <a:latin typeface="微软雅黑" panose="020B0503020204020204" pitchFamily="34" charset="-122"/>
              <a:ea typeface="微软雅黑" panose="020B0503020204020204" pitchFamily="34" charset="-122"/>
            </a:endParaRPr>
          </a:p>
        </p:txBody>
      </p:sp>
      <p:cxnSp>
        <p:nvCxnSpPr>
          <p:cNvPr id="37" name="直接连接符 36"/>
          <p:cNvCxnSpPr/>
          <p:nvPr/>
        </p:nvCxnSpPr>
        <p:spPr>
          <a:xfrm>
            <a:off x="8414385" y="1420090"/>
            <a:ext cx="672199" cy="0"/>
          </a:xfrm>
          <a:prstGeom prst="line">
            <a:avLst/>
          </a:prstGeom>
          <a:ln w="19050">
            <a:solidFill>
              <a:schemeClr val="tx2">
                <a:lumMod val="75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randombar(horizontal)">
                                      <p:cBhvr>
                                        <p:cTn id="23" dur="350"/>
                                        <p:tgtEl>
                                          <p:spTgt spid="9"/>
                                        </p:tgtEl>
                                      </p:cBhvr>
                                    </p:animEffect>
                                  </p:childTnLst>
                                </p:cTn>
                              </p:par>
                            </p:childTnLst>
                          </p:cTn>
                        </p:par>
                        <p:par>
                          <p:cTn id="24" fill="hold">
                            <p:stCondLst>
                              <p:cond delay="2000"/>
                            </p:stCondLst>
                            <p:childTnLst>
                              <p:par>
                                <p:cTn id="25" presetID="16" presetClass="entr" presetSubtype="21"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350"/>
                                        <p:tgtEl>
                                          <p:spTgt spid="13"/>
                                        </p:tgtEl>
                                      </p:cBhvr>
                                    </p:animEffect>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0-#ppt_w/2"/>
                                          </p:val>
                                        </p:tav>
                                        <p:tav tm="100000">
                                          <p:val>
                                            <p:strVal val="#ppt_x"/>
                                          </p:val>
                                        </p:tav>
                                      </p:tavLst>
                                    </p:anim>
                                    <p:anim calcmode="lin" valueType="num">
                                      <p:cBhvr additive="base">
                                        <p:cTn id="32" dur="500" fill="hold"/>
                                        <p:tgtEl>
                                          <p:spTgt spid="25"/>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p:stCondLst>
                              <p:cond delay="3500"/>
                            </p:stCondLst>
                            <p:childTnLst>
                              <p:par>
                                <p:cTn id="38" presetID="14" presetClass="entr" presetSubtype="1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randombar(horizontal)">
                                      <p:cBhvr>
                                        <p:cTn id="40" dur="350"/>
                                        <p:tgtEl>
                                          <p:spTgt spid="10"/>
                                        </p:tgtEl>
                                      </p:cBhvr>
                                    </p:animEffect>
                                  </p:childTnLst>
                                </p:cTn>
                              </p:par>
                            </p:childTnLst>
                          </p:cTn>
                        </p:par>
                        <p:par>
                          <p:cTn id="41" fill="hold">
                            <p:stCondLst>
                              <p:cond delay="4000"/>
                            </p:stCondLst>
                            <p:childTnLst>
                              <p:par>
                                <p:cTn id="42" presetID="16" presetClass="entr" presetSubtype="21"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barn(inVertical)">
                                      <p:cBhvr>
                                        <p:cTn id="44" dur="350"/>
                                        <p:tgtEl>
                                          <p:spTgt spid="19"/>
                                        </p:tgtEl>
                                      </p:cBhvr>
                                    </p:animEffect>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5000"/>
                            </p:stCondLst>
                            <p:childTnLst>
                              <p:par>
                                <p:cTn id="50" presetID="14" presetClass="entr" presetSubtype="1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randombar(horizontal)">
                                      <p:cBhvr>
                                        <p:cTn id="52" dur="350"/>
                                        <p:tgtEl>
                                          <p:spTgt spid="11"/>
                                        </p:tgtEl>
                                      </p:cBhvr>
                                    </p:animEffect>
                                  </p:childTnLst>
                                </p:cTn>
                              </p:par>
                            </p:childTnLst>
                          </p:cTn>
                        </p:par>
                        <p:par>
                          <p:cTn id="53" fill="hold">
                            <p:stCondLst>
                              <p:cond delay="5500"/>
                            </p:stCondLst>
                            <p:childTnLst>
                              <p:par>
                                <p:cTn id="54" presetID="16" presetClass="entr" presetSubtype="21"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barn(inVertical)">
                                      <p:cBhvr>
                                        <p:cTn id="56" dur="350"/>
                                        <p:tgtEl>
                                          <p:spTgt spid="16"/>
                                        </p:tgtEl>
                                      </p:cBhvr>
                                    </p:animEffect>
                                  </p:childTnLst>
                                </p:cTn>
                              </p:par>
                            </p:childTnLst>
                          </p:cTn>
                        </p:par>
                        <p:par>
                          <p:cTn id="57" fill="hold">
                            <p:stCondLst>
                              <p:cond delay="6000"/>
                            </p:stCondLst>
                            <p:childTnLst>
                              <p:par>
                                <p:cTn id="58" presetID="2" presetClass="entr" presetSubtype="8"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0-#ppt_w/2"/>
                                          </p:val>
                                        </p:tav>
                                        <p:tav tm="100000">
                                          <p:val>
                                            <p:strVal val="#ppt_x"/>
                                          </p:val>
                                        </p:tav>
                                      </p:tavLst>
                                    </p:anim>
                                    <p:anim calcmode="lin" valueType="num">
                                      <p:cBhvr additive="base">
                                        <p:cTn id="61" dur="500" fill="hold"/>
                                        <p:tgtEl>
                                          <p:spTgt spid="28"/>
                                        </p:tgtEl>
                                        <p:attrNameLst>
                                          <p:attrName>ppt_y</p:attrName>
                                        </p:attrNameLst>
                                      </p:cBhvr>
                                      <p:tavLst>
                                        <p:tav tm="0">
                                          <p:val>
                                            <p:strVal val="#ppt_y"/>
                                          </p:val>
                                        </p:tav>
                                        <p:tav tm="100000">
                                          <p:val>
                                            <p:strVal val="#ppt_y"/>
                                          </p:val>
                                        </p:tav>
                                      </p:tavLst>
                                    </p:anim>
                                  </p:childTnLst>
                                </p:cTn>
                              </p:par>
                            </p:childTnLst>
                          </p:cTn>
                        </p:par>
                        <p:par>
                          <p:cTn id="62" fill="hold">
                            <p:stCondLst>
                              <p:cond delay="6500"/>
                            </p:stCondLst>
                            <p:childTnLst>
                              <p:par>
                                <p:cTn id="63" presetID="14" presetClass="entr" presetSubtype="1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randombar(horizontal)">
                                      <p:cBhvr>
                                        <p:cTn id="65" dur="350"/>
                                        <p:tgtEl>
                                          <p:spTgt spid="12"/>
                                        </p:tgtEl>
                                      </p:cBhvr>
                                    </p:animEffect>
                                  </p:childTnLst>
                                </p:cTn>
                              </p:par>
                            </p:childTnLst>
                          </p:cTn>
                        </p:par>
                        <p:par>
                          <p:cTn id="66" fill="hold">
                            <p:stCondLst>
                              <p:cond delay="7000"/>
                            </p:stCondLst>
                            <p:childTnLst>
                              <p:par>
                                <p:cTn id="67" presetID="16" presetClass="entr" presetSubtype="21"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barn(inVertical)">
                                      <p:cBhvr>
                                        <p:cTn id="69" dur="350"/>
                                        <p:tgtEl>
                                          <p:spTgt spid="22"/>
                                        </p:tgtEl>
                                      </p:cBhvr>
                                    </p:animEffect>
                                  </p:childTnLst>
                                </p:cTn>
                              </p:par>
                            </p:childTnLst>
                          </p:cTn>
                        </p:par>
                        <p:par>
                          <p:cTn id="70" fill="hold">
                            <p:stCondLst>
                              <p:cond delay="7500"/>
                            </p:stCondLst>
                            <p:childTnLst>
                              <p:par>
                                <p:cTn id="71" presetID="2" presetClass="entr" presetSubtype="2" fill="hold" nodeType="after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500" fill="hold"/>
                                        <p:tgtEl>
                                          <p:spTgt spid="31"/>
                                        </p:tgtEl>
                                        <p:attrNameLst>
                                          <p:attrName>ppt_x</p:attrName>
                                        </p:attrNameLst>
                                      </p:cBhvr>
                                      <p:tavLst>
                                        <p:tav tm="0">
                                          <p:val>
                                            <p:strVal val="1+#ppt_w/2"/>
                                          </p:val>
                                        </p:tav>
                                        <p:tav tm="100000">
                                          <p:val>
                                            <p:strVal val="#ppt_x"/>
                                          </p:val>
                                        </p:tav>
                                      </p:tavLst>
                                    </p:anim>
                                    <p:anim calcmode="lin" valueType="num">
                                      <p:cBhvr additive="base">
                                        <p:cTn id="74"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0"/>
            <a:ext cx="2771798" cy="390525"/>
            <a:chOff x="2" y="0"/>
            <a:chExt cx="2771798" cy="390525"/>
          </a:xfrm>
        </p:grpSpPr>
        <p:sp>
          <p:nvSpPr>
            <p:cNvPr id="3" name="Freeform 316"/>
            <p:cNvSpPr/>
            <p:nvPr/>
          </p:nvSpPr>
          <p:spPr bwMode="auto">
            <a:xfrm>
              <a:off x="2" y="0"/>
              <a:ext cx="277179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p>
          </p:txBody>
        </p:sp>
        <p:sp>
          <p:nvSpPr>
            <p:cNvPr id="4" name="矩形 3"/>
            <p:cNvSpPr/>
            <p:nvPr/>
          </p:nvSpPr>
          <p:spPr>
            <a:xfrm>
              <a:off x="227402" y="12201"/>
              <a:ext cx="2328374"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研究任务</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a:spLocks noChangeArrowheads="1"/>
          </p:cNvSpPr>
          <p:nvPr/>
        </p:nvSpPr>
        <p:spPr bwMode="auto">
          <a:xfrm>
            <a:off x="4932170" y="995831"/>
            <a:ext cx="3873500" cy="1418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just">
              <a:lnSpc>
                <a:spcPct val="120000"/>
              </a:lnSpc>
            </a:pPr>
            <a:r>
              <a:rPr sz="1200" dirty="0">
                <a:solidFill>
                  <a:schemeClr val="bg1"/>
                </a:solidFill>
                <a:latin typeface="微软雅黑" panose="020B0503020204020204" pitchFamily="34" charset="-122"/>
                <a:ea typeface="微软雅黑" panose="020B0503020204020204" pitchFamily="34" charset="-122"/>
              </a:rPr>
              <a:t>2.运用问卷访谈的方法了解分析总结当前小学信息科技跨学科主题学习现状，了解教师在信息科技课程教学中常用的教学方法、学生对信息科技课程内容的学习兴趣、学生在课堂学习中存在问题、教师对新课标和跨学科教学的理解、开展该方面教学的困难等内容，为本研究提供现实依据</a:t>
            </a:r>
            <a:r>
              <a:rPr lang="zh-CN" altLang="en-US" sz="1200" dirty="0">
                <a:solidFill>
                  <a:schemeClr val="bg1"/>
                </a:solidFill>
                <a:latin typeface="微软雅黑" panose="020B0503020204020204" pitchFamily="34" charset="-122"/>
                <a:ea typeface="微软雅黑" panose="020B0503020204020204" pitchFamily="34" charset="-122"/>
              </a:rPr>
              <a:t>。</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1" name="矩形 10"/>
          <p:cNvSpPr>
            <a:spLocks noChangeArrowheads="1"/>
          </p:cNvSpPr>
          <p:nvPr/>
        </p:nvSpPr>
        <p:spPr bwMode="auto">
          <a:xfrm>
            <a:off x="4932170" y="2503321"/>
            <a:ext cx="3873500" cy="755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just">
              <a:lnSpc>
                <a:spcPct val="120000"/>
              </a:lnSpc>
            </a:pPr>
            <a:r>
              <a:rPr sz="1200" dirty="0">
                <a:solidFill>
                  <a:schemeClr val="bg1"/>
                </a:solidFill>
                <a:latin typeface="微软雅黑" panose="020B0503020204020204" pitchFamily="34" charset="-122"/>
                <a:ea typeface="微软雅黑" panose="020B0503020204020204" pitchFamily="34" charset="-122"/>
              </a:rPr>
              <a:t>3.通过梳理跨学科主题学习活动特征，结合新课标及核心素养培养要求，构建小学信息科技跨学科主题学习活动。</a:t>
            </a:r>
            <a:endParaRPr sz="1200" dirty="0">
              <a:solidFill>
                <a:schemeClr val="bg1"/>
              </a:solidFill>
              <a:latin typeface="微软雅黑" panose="020B0503020204020204" pitchFamily="34" charset="-122"/>
              <a:ea typeface="微软雅黑" panose="020B0503020204020204" pitchFamily="34" charset="-122"/>
            </a:endParaRPr>
          </a:p>
        </p:txBody>
      </p:sp>
      <p:sp>
        <p:nvSpPr>
          <p:cNvPr id="12" name="矩形 11"/>
          <p:cNvSpPr>
            <a:spLocks noChangeArrowheads="1"/>
          </p:cNvSpPr>
          <p:nvPr/>
        </p:nvSpPr>
        <p:spPr bwMode="auto">
          <a:xfrm>
            <a:off x="4932170" y="3291356"/>
            <a:ext cx="3873500" cy="975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just">
              <a:lnSpc>
                <a:spcPct val="120000"/>
              </a:lnSpc>
            </a:pPr>
            <a:r>
              <a:rPr sz="1200" dirty="0">
                <a:solidFill>
                  <a:schemeClr val="bg1"/>
                </a:solidFill>
                <a:latin typeface="微软雅黑" panose="020B0503020204020204" pitchFamily="34" charset="-122"/>
                <a:ea typeface="微软雅黑" panose="020B0503020204020204" pitchFamily="34" charset="-122"/>
              </a:rPr>
              <a:t>4.本研究将新课标作为教材编写与开展教学活动的依的重要依据，根据新课标中所提供的跨学科主题学习活动来设计本研究的活动主题案例，并在长江小学及文星小学两所学校开展实践研究。</a:t>
            </a:r>
            <a:endParaRPr sz="12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a:spLocks noChangeArrowheads="1"/>
          </p:cNvSpPr>
          <p:nvPr/>
        </p:nvSpPr>
        <p:spPr bwMode="auto">
          <a:xfrm>
            <a:off x="4932170" y="4300371"/>
            <a:ext cx="38735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just">
              <a:lnSpc>
                <a:spcPct val="120000"/>
              </a:lnSpc>
            </a:pPr>
            <a:r>
              <a:rPr sz="1200" dirty="0">
                <a:solidFill>
                  <a:schemeClr val="bg1"/>
                </a:solidFill>
                <a:latin typeface="微软雅黑" panose="020B0503020204020204" pitchFamily="34" charset="-122"/>
                <a:ea typeface="微软雅黑" panose="020B0503020204020204" pitchFamily="34" charset="-122"/>
              </a:rPr>
              <a:t>5.通过研究，总结出新课标下小学信息科技跨学科主题学习活动的实施策略。</a:t>
            </a:r>
            <a:endParaRPr sz="1200" dirty="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195830" y="1203960"/>
            <a:ext cx="6031230" cy="2676525"/>
          </a:xfrm>
          <a:prstGeom prst="rect">
            <a:avLst/>
          </a:prstGeom>
        </p:spPr>
        <p:txBody>
          <a:bodyPr wrap="square">
            <a:spAutoFit/>
          </a:bodyPr>
          <a:p>
            <a:pPr marL="0" indent="304800" algn="just" defTabSz="266700">
              <a:lnSpc>
                <a:spcPct val="150000"/>
              </a:lnSpc>
              <a:spcBef>
                <a:spcPct val="0"/>
              </a:spcBef>
              <a:spcAft>
                <a:spcPct val="0"/>
              </a:spcAft>
            </a:pPr>
            <a:r>
              <a:rPr lang="en-US" altLang="zh-CN" sz="1600">
                <a:solidFill>
                  <a:srgbClr val="000000"/>
                </a:solidFill>
                <a:latin typeface="宋体" panose="02010600030101010101" pitchFamily="2" charset="-122"/>
                <a:ea typeface="宋体" panose="02010600030101010101" pitchFamily="2" charset="-122"/>
              </a:rPr>
              <a:t>1.</a:t>
            </a:r>
            <a:r>
              <a:rPr lang="zh-CN" altLang="en-US" sz="1600">
                <a:solidFill>
                  <a:srgbClr val="000000"/>
                </a:solidFill>
                <a:latin typeface="宋体" panose="02010600030101010101" pitchFamily="2" charset="-122"/>
                <a:ea typeface="宋体" panose="02010600030101010101" pitchFamily="2" charset="-122"/>
              </a:rPr>
              <a:t>陶行知生活教育理念及小学跨学科主题学习活动的研究现状。</a:t>
            </a:r>
            <a:endParaRPr lang="zh-CN" altLang="en-US" sz="1600">
              <a:solidFill>
                <a:srgbClr val="000000"/>
              </a:solidFill>
              <a:latin typeface="宋体" panose="02010600030101010101" pitchFamily="2" charset="-122"/>
              <a:ea typeface="宋体" panose="02010600030101010101" pitchFamily="2" charset="-122"/>
            </a:endParaRPr>
          </a:p>
          <a:p>
            <a:pPr marL="0" indent="304800" algn="l" defTabSz="266700">
              <a:lnSpc>
                <a:spcPct val="150000"/>
              </a:lnSpc>
              <a:spcBef>
                <a:spcPct val="0"/>
              </a:spcBef>
              <a:spcAft>
                <a:spcPct val="0"/>
              </a:spcAft>
            </a:pPr>
            <a:r>
              <a:rPr lang="en-US" altLang="zh-CN" sz="1600">
                <a:solidFill>
                  <a:srgbClr val="000000"/>
                </a:solidFill>
                <a:latin typeface="宋体" panose="02010600030101010101" pitchFamily="2" charset="-122"/>
                <a:ea typeface="宋体" panose="02010600030101010101" pitchFamily="2" charset="-122"/>
              </a:rPr>
              <a:t>2.</a:t>
            </a:r>
            <a:r>
              <a:rPr lang="zh-CN" altLang="en-US" sz="1600">
                <a:solidFill>
                  <a:srgbClr val="000000"/>
                </a:solidFill>
                <a:latin typeface="宋体" panose="02010600030101010101" pitchFamily="2" charset="-122"/>
                <a:ea typeface="宋体" panose="02010600030101010101" pitchFamily="2" charset="-122"/>
              </a:rPr>
              <a:t>结合生活教育理念及核心素养培养要求，构建小学信息科技跨学科主题学习活动。</a:t>
            </a:r>
            <a:endParaRPr lang="zh-CN" altLang="en-US" sz="1600">
              <a:solidFill>
                <a:srgbClr val="000000"/>
              </a:solidFill>
              <a:latin typeface="宋体" panose="02010600030101010101" pitchFamily="2" charset="-122"/>
              <a:ea typeface="宋体" panose="02010600030101010101" pitchFamily="2" charset="-122"/>
            </a:endParaRPr>
          </a:p>
          <a:p>
            <a:pPr marL="0" indent="304800" algn="l" defTabSz="266700">
              <a:lnSpc>
                <a:spcPct val="150000"/>
              </a:lnSpc>
              <a:spcBef>
                <a:spcPct val="0"/>
              </a:spcBef>
              <a:spcAft>
                <a:spcPct val="0"/>
              </a:spcAft>
            </a:pPr>
            <a:r>
              <a:rPr lang="en-US" altLang="zh-CN" sz="1600">
                <a:solidFill>
                  <a:srgbClr val="000000"/>
                </a:solidFill>
                <a:latin typeface="仿宋_GB2312"/>
                <a:ea typeface="仿宋_GB2312"/>
              </a:rPr>
              <a:t>3.</a:t>
            </a:r>
            <a:r>
              <a:rPr lang="zh-CN" altLang="en-US" sz="1600">
                <a:solidFill>
                  <a:srgbClr val="000000"/>
                </a:solidFill>
                <a:latin typeface="仿宋_GB2312"/>
                <a:ea typeface="宋体" panose="02010600030101010101" pitchFamily="2" charset="-122"/>
              </a:rPr>
              <a:t>在陶行知生活教育理念下，根据新课标中所提供的跨学科主题学习活动设计活动主题案例。</a:t>
            </a:r>
            <a:endParaRPr lang="zh-CN" altLang="en-US" sz="1600">
              <a:solidFill>
                <a:srgbClr val="000000"/>
              </a:solidFill>
              <a:latin typeface="仿宋_GB2312"/>
              <a:ea typeface="宋体" panose="02010600030101010101" pitchFamily="2" charset="-122"/>
            </a:endParaRPr>
          </a:p>
          <a:p>
            <a:pPr marL="0" indent="304800" algn="l" defTabSz="266700">
              <a:lnSpc>
                <a:spcPct val="150000"/>
              </a:lnSpc>
              <a:spcBef>
                <a:spcPct val="0"/>
              </a:spcBef>
              <a:spcAft>
                <a:spcPct val="0"/>
              </a:spcAft>
            </a:pPr>
            <a:r>
              <a:rPr lang="en-US" altLang="zh-CN" sz="1600">
                <a:solidFill>
                  <a:srgbClr val="000000"/>
                </a:solidFill>
                <a:latin typeface="宋体" panose="02010600030101010101" pitchFamily="2" charset="-122"/>
                <a:ea typeface="宋体" panose="02010600030101010101" pitchFamily="2" charset="-122"/>
              </a:rPr>
              <a:t>4.</a:t>
            </a:r>
            <a:r>
              <a:rPr lang="zh-CN" altLang="en-US" sz="1600">
                <a:solidFill>
                  <a:srgbClr val="000000"/>
                </a:solidFill>
                <a:latin typeface="仿宋_GB2312"/>
                <a:ea typeface="宋体" panose="02010600030101010101" pitchFamily="2" charset="-122"/>
              </a:rPr>
              <a:t>总结生活教育理念下小学信息科技跨学科主题学习活动的实施策略。</a:t>
            </a:r>
            <a:endParaRPr lang="zh-CN" altLang="en-US" sz="1600">
              <a:solidFill>
                <a:srgbClr val="000000"/>
              </a:solidFill>
              <a:latin typeface="仿宋_GB2312"/>
              <a:ea typeface="宋体" panose="02010600030101010101" pitchFamily="2" charset="-122"/>
            </a:endParaRPr>
          </a:p>
        </p:txBody>
      </p:sp>
      <p:sp>
        <p:nvSpPr>
          <p:cNvPr id="8" name="下箭头 7"/>
          <p:cNvSpPr/>
          <p:nvPr/>
        </p:nvSpPr>
        <p:spPr>
          <a:xfrm>
            <a:off x="755650" y="1132205"/>
            <a:ext cx="1146810" cy="2667000"/>
          </a:xfrm>
          <a:prstGeom prst="downArrow">
            <a:avLst/>
          </a:prstGeom>
          <a:solidFill>
            <a:schemeClr val="accent1">
              <a:lumMod val="5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70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p:tgtEl>
                                          <p:spTgt spid="10"/>
                                        </p:tgtEl>
                                        <p:attrNameLst>
                                          <p:attrName>ppt_x</p:attrName>
                                        </p:attrNameLst>
                                      </p:cBhvr>
                                      <p:tavLst>
                                        <p:tav tm="0">
                                          <p:val>
                                            <p:strVal val="#ppt_x-#ppt_w*1.125000"/>
                                          </p:val>
                                        </p:tav>
                                        <p:tav tm="100000">
                                          <p:val>
                                            <p:strVal val="#ppt_x"/>
                                          </p:val>
                                        </p:tav>
                                      </p:tavLst>
                                    </p:anim>
                                    <p:animEffect transition="in" filter="wipe(right)">
                                      <p:cBhvr>
                                        <p:cTn id="13" dur="500"/>
                                        <p:tgtEl>
                                          <p:spTgt spid="10"/>
                                        </p:tgtEl>
                                      </p:cBhvr>
                                    </p:animEffect>
                                  </p:childTnLst>
                                </p:cTn>
                              </p:par>
                              <p:par>
                                <p:cTn id="14" presetID="12" presetClass="entr" presetSubtype="8" fill="hold" grpId="0" nodeType="withEffect">
                                  <p:stCondLst>
                                    <p:cond delay="70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par>
                                <p:cTn id="18" presetID="12" presetClass="entr" presetSubtype="8" fill="hold" grpId="0" nodeType="withEffect">
                                  <p:stCondLst>
                                    <p:cond delay="70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p:tgtEl>
                                          <p:spTgt spid="12"/>
                                        </p:tgtEl>
                                        <p:attrNameLst>
                                          <p:attrName>ppt_x</p:attrName>
                                        </p:attrNameLst>
                                      </p:cBhvr>
                                      <p:tavLst>
                                        <p:tav tm="0">
                                          <p:val>
                                            <p:strVal val="#ppt_x-#ppt_w*1.125000"/>
                                          </p:val>
                                        </p:tav>
                                        <p:tav tm="100000">
                                          <p:val>
                                            <p:strVal val="#ppt_x"/>
                                          </p:val>
                                        </p:tav>
                                      </p:tavLst>
                                    </p:anim>
                                    <p:animEffect transition="in" filter="wipe(right)">
                                      <p:cBhvr>
                                        <p:cTn id="21" dur="500"/>
                                        <p:tgtEl>
                                          <p:spTgt spid="12"/>
                                        </p:tgtEl>
                                      </p:cBhvr>
                                    </p:animEffect>
                                  </p:childTnLst>
                                </p:cTn>
                              </p:par>
                              <p:par>
                                <p:cTn id="22" presetID="12" presetClass="entr" presetSubtype="8" fill="hold" grpId="0" nodeType="withEffect">
                                  <p:stCondLst>
                                    <p:cond delay="7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p:tgtEl>
                                          <p:spTgt spid="13"/>
                                        </p:tgtEl>
                                        <p:attrNameLst>
                                          <p:attrName>ppt_x</p:attrName>
                                        </p:attrNameLst>
                                      </p:cBhvr>
                                      <p:tavLst>
                                        <p:tav tm="0">
                                          <p:val>
                                            <p:strVal val="#ppt_x-#ppt_w*1.125000"/>
                                          </p:val>
                                        </p:tav>
                                        <p:tav tm="100000">
                                          <p:val>
                                            <p:strVal val="#ppt_x"/>
                                          </p:val>
                                        </p:tav>
                                      </p:tavLst>
                                    </p:anim>
                                    <p:animEffect transition="in" filter="wipe(right)">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 y="0"/>
            <a:ext cx="2241548" cy="390525"/>
            <a:chOff x="2" y="0"/>
            <a:chExt cx="2241548" cy="390525"/>
          </a:xfrm>
        </p:grpSpPr>
        <p:sp>
          <p:nvSpPr>
            <p:cNvPr id="3" name="Freeform 316"/>
            <p:cNvSpPr/>
            <p:nvPr/>
          </p:nvSpPr>
          <p:spPr bwMode="auto">
            <a:xfrm>
              <a:off x="2" y="0"/>
              <a:ext cx="2241548" cy="390525"/>
            </a:xfrm>
            <a:custGeom>
              <a:avLst/>
              <a:gdLst>
                <a:gd name="T0" fmla="*/ 0 w 15060"/>
                <a:gd name="T1" fmla="*/ 0 h 2258"/>
                <a:gd name="T2" fmla="*/ 15060 w 15060"/>
                <a:gd name="T3" fmla="*/ 0 h 2258"/>
                <a:gd name="T4" fmla="*/ 12224 w 15060"/>
                <a:gd name="T5" fmla="*/ 2258 h 2258"/>
                <a:gd name="T6" fmla="*/ 0 w 15060"/>
                <a:gd name="T7" fmla="*/ 2258 h 2258"/>
                <a:gd name="T8" fmla="*/ 0 w 15060"/>
                <a:gd name="T9" fmla="*/ 0 h 2258"/>
              </a:gdLst>
              <a:ahLst/>
              <a:cxnLst>
                <a:cxn ang="0">
                  <a:pos x="T0" y="T1"/>
                </a:cxn>
                <a:cxn ang="0">
                  <a:pos x="T2" y="T3"/>
                </a:cxn>
                <a:cxn ang="0">
                  <a:pos x="T4" y="T5"/>
                </a:cxn>
                <a:cxn ang="0">
                  <a:pos x="T6" y="T7"/>
                </a:cxn>
                <a:cxn ang="0">
                  <a:pos x="T8" y="T9"/>
                </a:cxn>
              </a:cxnLst>
              <a:rect l="0" t="0" r="r" b="b"/>
              <a:pathLst>
                <a:path w="15060" h="2258">
                  <a:moveTo>
                    <a:pt x="0" y="0"/>
                  </a:moveTo>
                  <a:lnTo>
                    <a:pt x="15060" y="0"/>
                  </a:lnTo>
                  <a:cubicBezTo>
                    <a:pt x="14890" y="1624"/>
                    <a:pt x="14330" y="2225"/>
                    <a:pt x="12224" y="2258"/>
                  </a:cubicBezTo>
                  <a:lnTo>
                    <a:pt x="0" y="2258"/>
                  </a:lnTo>
                  <a:lnTo>
                    <a:pt x="0" y="0"/>
                  </a:lnTo>
                  <a:close/>
                </a:path>
              </a:pathLst>
            </a:custGeom>
            <a:solidFill>
              <a:schemeClr val="tx2">
                <a:lumMod val="75000"/>
              </a:schemeClr>
            </a:solidFill>
            <a:ln>
              <a:noFill/>
            </a:ln>
          </p:spPr>
          <p:txBody>
            <a:bodyPr vert="horz" wrap="square" lIns="91440" tIns="45720" rIns="91440" bIns="45720" numCol="1" anchor="t" anchorCtr="0" compatLnSpc="1"/>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 name="矩形 3"/>
            <p:cNvSpPr/>
            <p:nvPr/>
          </p:nvSpPr>
          <p:spPr>
            <a:xfrm>
              <a:off x="227402" y="12201"/>
              <a:ext cx="1807287" cy="368300"/>
            </a:xfrm>
            <a:prstGeom prst="rect">
              <a:avLst/>
            </a:prstGeom>
          </p:spPr>
          <p:txBody>
            <a:bodyPr wrap="square">
              <a:spAutoFit/>
            </a:bodyPr>
            <a:lstStyle/>
            <a:p>
              <a:r>
                <a:rPr lang="zh-CN" altLang="en-US" b="1" dirty="0">
                  <a:solidFill>
                    <a:schemeClr val="bg1"/>
                  </a:solidFill>
                  <a:latin typeface="微软雅黑" panose="020B0503020204020204" pitchFamily="34" charset="-122"/>
                  <a:ea typeface="微软雅黑" panose="020B0503020204020204" pitchFamily="34" charset="-122"/>
                </a:rPr>
                <a:t>预期研究成</a:t>
              </a:r>
              <a:r>
                <a:rPr lang="zh-CN" altLang="en-US" b="1" dirty="0">
                  <a:solidFill>
                    <a:schemeClr val="bg1"/>
                  </a:solidFill>
                  <a:latin typeface="微软雅黑" panose="020B0503020204020204" pitchFamily="34" charset="-122"/>
                  <a:ea typeface="微软雅黑" panose="020B0503020204020204" pitchFamily="34" charset="-122"/>
                </a:rPr>
                <a:t>果</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5" name="Oval 19"/>
          <p:cNvSpPr>
            <a:spLocks noChangeArrowheads="1"/>
          </p:cNvSpPr>
          <p:nvPr/>
        </p:nvSpPr>
        <p:spPr bwMode="auto">
          <a:xfrm>
            <a:off x="1090993" y="2246818"/>
            <a:ext cx="1046985" cy="1047222"/>
          </a:xfrm>
          <a:prstGeom prst="ellipse">
            <a:avLst/>
          </a:prstGeom>
          <a:solidFill>
            <a:schemeClr val="tx1">
              <a:lumMod val="75000"/>
              <a:lumOff val="25000"/>
            </a:schemeClr>
          </a:solidFill>
          <a:ln w="9525">
            <a:solidFill>
              <a:schemeClr val="tx1">
                <a:lumMod val="75000"/>
                <a:lumOff val="25000"/>
              </a:schemeClr>
            </a:solidFill>
            <a:round/>
          </a:ln>
          <a:effectLst/>
        </p:spPr>
        <p:txBody>
          <a:bodyPr anchor="ctr"/>
          <a:lstStyle/>
          <a:p>
            <a:pPr lvl="0" algn="ctr">
              <a:lnSpc>
                <a:spcPct val="120000"/>
              </a:lnSpc>
              <a:defRPr/>
            </a:pPr>
            <a:r>
              <a:rPr lang="zh-CN" altLang="zh-CN" sz="2000" b="1" dirty="0">
                <a:solidFill>
                  <a:schemeClr val="bg1"/>
                </a:solidFill>
                <a:latin typeface="微软雅黑" panose="020B0503020204020204" pitchFamily="34" charset="-122"/>
                <a:ea typeface="微软雅黑" panose="020B0503020204020204" pitchFamily="34" charset="-122"/>
              </a:rPr>
              <a:t>准备</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6" name="Oval 19"/>
          <p:cNvSpPr>
            <a:spLocks noChangeArrowheads="1"/>
          </p:cNvSpPr>
          <p:nvPr/>
        </p:nvSpPr>
        <p:spPr bwMode="auto">
          <a:xfrm>
            <a:off x="3055525" y="2249199"/>
            <a:ext cx="1046985" cy="1047222"/>
          </a:xfrm>
          <a:prstGeom prst="ellipse">
            <a:avLst/>
          </a:prstGeom>
          <a:solidFill>
            <a:schemeClr val="tx2">
              <a:lumMod val="75000"/>
            </a:schemeClr>
          </a:solidFill>
          <a:ln w="9525">
            <a:solidFill>
              <a:schemeClr val="tx2">
                <a:lumMod val="75000"/>
              </a:schemeClr>
            </a:solidFill>
            <a:round/>
          </a:ln>
          <a:effectLst/>
        </p:spPr>
        <p:txBody>
          <a:bodyPr anchor="ctr"/>
          <a:lstStyle/>
          <a:p>
            <a:pPr algn="ctr">
              <a:lnSpc>
                <a:spcPct val="120000"/>
              </a:lnSpc>
            </a:pPr>
            <a:r>
              <a:rPr lang="zh-CN" altLang="zh-CN" sz="2000" b="1" dirty="0">
                <a:solidFill>
                  <a:schemeClr val="bg1"/>
                </a:solidFill>
                <a:latin typeface="微软雅黑" panose="020B0503020204020204" pitchFamily="34" charset="-122"/>
                <a:ea typeface="微软雅黑" panose="020B0503020204020204" pitchFamily="34" charset="-122"/>
              </a:rPr>
              <a:t>初步实施</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7" name="Oval 19"/>
          <p:cNvSpPr>
            <a:spLocks noChangeArrowheads="1"/>
          </p:cNvSpPr>
          <p:nvPr/>
        </p:nvSpPr>
        <p:spPr bwMode="auto">
          <a:xfrm>
            <a:off x="5005768" y="2246818"/>
            <a:ext cx="1046985" cy="1047222"/>
          </a:xfrm>
          <a:prstGeom prst="ellipse">
            <a:avLst/>
          </a:prstGeom>
          <a:solidFill>
            <a:schemeClr val="tx1">
              <a:lumMod val="75000"/>
              <a:lumOff val="25000"/>
            </a:schemeClr>
          </a:solidFill>
          <a:ln w="9525">
            <a:solidFill>
              <a:schemeClr val="tx1">
                <a:lumMod val="75000"/>
                <a:lumOff val="25000"/>
              </a:schemeClr>
            </a:solidFill>
            <a:round/>
          </a:ln>
          <a:effectLst/>
        </p:spPr>
        <p:txBody>
          <a:bodyPr anchor="ctr"/>
          <a:lstStyle/>
          <a:p>
            <a:pPr algn="ctr">
              <a:lnSpc>
                <a:spcPct val="120000"/>
              </a:lnSpc>
            </a:pPr>
            <a:r>
              <a:rPr lang="zh-CN" altLang="zh-CN" sz="2000" b="1" dirty="0">
                <a:solidFill>
                  <a:schemeClr val="bg1"/>
                </a:solidFill>
                <a:latin typeface="微软雅黑" panose="020B0503020204020204" pitchFamily="34" charset="-122"/>
                <a:ea typeface="微软雅黑" panose="020B0503020204020204" pitchFamily="34" charset="-122"/>
              </a:rPr>
              <a:t>深入研究</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8" name="Oval 19"/>
          <p:cNvSpPr>
            <a:spLocks noChangeArrowheads="1"/>
          </p:cNvSpPr>
          <p:nvPr/>
        </p:nvSpPr>
        <p:spPr bwMode="auto">
          <a:xfrm>
            <a:off x="6958393" y="2246818"/>
            <a:ext cx="1046985" cy="1047222"/>
          </a:xfrm>
          <a:prstGeom prst="ellipse">
            <a:avLst/>
          </a:prstGeom>
          <a:solidFill>
            <a:schemeClr val="tx2">
              <a:lumMod val="75000"/>
            </a:schemeClr>
          </a:solidFill>
          <a:ln w="9525">
            <a:solidFill>
              <a:schemeClr val="tx2">
                <a:lumMod val="75000"/>
              </a:schemeClr>
            </a:solidFill>
            <a:round/>
          </a:ln>
          <a:effectLst/>
        </p:spPr>
        <p:txBody>
          <a:bodyPr anchor="ctr"/>
          <a:lstStyle/>
          <a:p>
            <a:pPr algn="ctr">
              <a:lnSpc>
                <a:spcPct val="120000"/>
              </a:lnSpc>
            </a:pPr>
            <a:r>
              <a:rPr lang="zh-CN" altLang="zh-CN" sz="2000" b="1" dirty="0">
                <a:solidFill>
                  <a:schemeClr val="bg1"/>
                </a:solidFill>
                <a:latin typeface="微软雅黑" panose="020B0503020204020204" pitchFamily="34" charset="-122"/>
                <a:ea typeface="微软雅黑" panose="020B0503020204020204" pitchFamily="34" charset="-122"/>
              </a:rPr>
              <a:t>总结</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9" name="文本1"/>
          <p:cNvSpPr txBox="1">
            <a:spLocks noChangeArrowheads="1"/>
          </p:cNvSpPr>
          <p:nvPr>
            <p:custDataLst>
              <p:tags r:id="rId1"/>
            </p:custDataLst>
          </p:nvPr>
        </p:nvSpPr>
        <p:spPr bwMode="gray">
          <a:xfrm>
            <a:off x="678083" y="3507502"/>
            <a:ext cx="1854994" cy="29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zh-CN" altLang="en-US" sz="1000" b="1" dirty="0">
                <a:latin typeface="微软雅黑" panose="020B0503020204020204" pitchFamily="34" charset="-122"/>
                <a:ea typeface="微软雅黑" panose="020B0503020204020204" pitchFamily="34" charset="-122"/>
              </a:rPr>
              <a:t>2024年6月～2024年12月</a:t>
            </a:r>
            <a:endParaRPr lang="zh-CN" altLang="en-US" sz="1000" b="1" dirty="0">
              <a:latin typeface="微软雅黑" panose="020B0503020204020204" pitchFamily="34" charset="-122"/>
              <a:ea typeface="微软雅黑" panose="020B0503020204020204" pitchFamily="34" charset="-122"/>
            </a:endParaRPr>
          </a:p>
        </p:txBody>
      </p:sp>
      <p:sp>
        <p:nvSpPr>
          <p:cNvPr id="10" name="文本4"/>
          <p:cNvSpPr txBox="1">
            <a:spLocks noChangeArrowheads="1"/>
          </p:cNvSpPr>
          <p:nvPr>
            <p:custDataLst>
              <p:tags r:id="rId2"/>
            </p:custDataLst>
          </p:nvPr>
        </p:nvSpPr>
        <p:spPr bwMode="gray">
          <a:xfrm>
            <a:off x="6444018" y="1779920"/>
            <a:ext cx="2210448" cy="29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1"/>
              </a:buClr>
            </a:pPr>
            <a:r>
              <a:rPr lang="zh-CN" altLang="en-US" sz="1000" b="1" dirty="0">
                <a:latin typeface="微软雅黑" panose="020B0503020204020204" pitchFamily="34" charset="-122"/>
                <a:ea typeface="微软雅黑" panose="020B0503020204020204" pitchFamily="34" charset="-122"/>
              </a:rPr>
              <a:t>2027年1月—2027年7月</a:t>
            </a:r>
            <a:endParaRPr lang="zh-CN" altLang="en-US" sz="1000" b="1" dirty="0">
              <a:latin typeface="微软雅黑" panose="020B0503020204020204" pitchFamily="34" charset="-122"/>
              <a:ea typeface="微软雅黑" panose="020B0503020204020204" pitchFamily="34" charset="-122"/>
            </a:endParaRPr>
          </a:p>
        </p:txBody>
      </p:sp>
      <p:sp>
        <p:nvSpPr>
          <p:cNvPr id="11" name="文本2"/>
          <p:cNvSpPr txBox="1">
            <a:spLocks noChangeArrowheads="1"/>
          </p:cNvSpPr>
          <p:nvPr>
            <p:custDataLst>
              <p:tags r:id="rId3"/>
            </p:custDataLst>
          </p:nvPr>
        </p:nvSpPr>
        <p:spPr bwMode="gray">
          <a:xfrm>
            <a:off x="2339783" y="1720230"/>
            <a:ext cx="2473794" cy="29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000" b="1" dirty="0">
                <a:latin typeface="微软雅黑" panose="020B0503020204020204" pitchFamily="34" charset="-122"/>
                <a:ea typeface="微软雅黑" panose="020B0503020204020204" pitchFamily="34" charset="-122"/>
              </a:rPr>
              <a:t>2025年1月～2025年7月</a:t>
            </a:r>
            <a:endParaRPr lang="zh-CN" altLang="en-US" sz="1000" b="1" dirty="0">
              <a:latin typeface="微软雅黑" panose="020B0503020204020204" pitchFamily="34" charset="-122"/>
              <a:ea typeface="微软雅黑" panose="020B0503020204020204" pitchFamily="34" charset="-122"/>
            </a:endParaRPr>
          </a:p>
        </p:txBody>
      </p:sp>
      <p:sp>
        <p:nvSpPr>
          <p:cNvPr id="12" name="文本3"/>
          <p:cNvSpPr txBox="1">
            <a:spLocks noChangeArrowheads="1"/>
          </p:cNvSpPr>
          <p:nvPr>
            <p:custDataLst>
              <p:tags r:id="rId4"/>
            </p:custDataLst>
          </p:nvPr>
        </p:nvSpPr>
        <p:spPr bwMode="gray">
          <a:xfrm>
            <a:off x="4601763" y="3508278"/>
            <a:ext cx="1854994" cy="29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folHlink"/>
              </a:buClr>
            </a:pPr>
            <a:r>
              <a:rPr lang="zh-CN" altLang="en-US" sz="1000" b="1" dirty="0">
                <a:latin typeface="微软雅黑" panose="020B0503020204020204" pitchFamily="34" charset="-122"/>
                <a:ea typeface="微软雅黑" panose="020B0503020204020204" pitchFamily="34" charset="-122"/>
              </a:rPr>
              <a:t>2025年8月～2026年12月</a:t>
            </a:r>
            <a:endParaRPr lang="zh-CN" altLang="en-US" sz="1000" b="1" dirty="0">
              <a:latin typeface="微软雅黑" panose="020B0503020204020204" pitchFamily="34" charset="-122"/>
              <a:ea typeface="微软雅黑" panose="020B0503020204020204" pitchFamily="34" charset="-122"/>
            </a:endParaRPr>
          </a:p>
        </p:txBody>
      </p:sp>
      <p:grpSp>
        <p:nvGrpSpPr>
          <p:cNvPr id="13" name="线2"/>
          <p:cNvGrpSpPr/>
          <p:nvPr>
            <p:custDataLst>
              <p:tags r:id="rId5"/>
            </p:custDataLst>
          </p:nvPr>
        </p:nvGrpSpPr>
        <p:grpSpPr>
          <a:xfrm>
            <a:off x="2201863" y="2109759"/>
            <a:ext cx="2036763" cy="1317625"/>
            <a:chOff x="2201863" y="2782070"/>
            <a:chExt cx="2036763" cy="1317625"/>
          </a:xfrm>
        </p:grpSpPr>
        <p:sp>
          <p:nvSpPr>
            <p:cNvPr id="14" name="Rectangle 97"/>
            <p:cNvSpPr>
              <a:spLocks noChangeArrowheads="1"/>
            </p:cNvSpPr>
            <p:nvPr>
              <p:custDataLst>
                <p:tags r:id="rId6"/>
              </p:custDataLst>
            </p:nvPr>
          </p:nvSpPr>
          <p:spPr bwMode="ltGray">
            <a:xfrm>
              <a:off x="2201863" y="3394845"/>
              <a:ext cx="795338" cy="74613"/>
            </a:xfrm>
            <a:prstGeom prst="rect">
              <a:avLst/>
            </a:pr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sp>
          <p:nvSpPr>
            <p:cNvPr id="15" name="AutoShape 100"/>
            <p:cNvSpPr>
              <a:spLocks noChangeArrowheads="1"/>
            </p:cNvSpPr>
            <p:nvPr>
              <p:custDataLst>
                <p:tags r:id="rId7"/>
              </p:custDataLst>
            </p:nvPr>
          </p:nvSpPr>
          <p:spPr bwMode="ltGray">
            <a:xfrm>
              <a:off x="2919413" y="2782070"/>
              <a:ext cx="1319213" cy="13176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grpSp>
      <p:grpSp>
        <p:nvGrpSpPr>
          <p:cNvPr id="16" name="线4"/>
          <p:cNvGrpSpPr/>
          <p:nvPr>
            <p:custDataLst>
              <p:tags r:id="rId8"/>
            </p:custDataLst>
          </p:nvPr>
        </p:nvGrpSpPr>
        <p:grpSpPr>
          <a:xfrm>
            <a:off x="6110288" y="2111347"/>
            <a:ext cx="3033713" cy="1317625"/>
            <a:chOff x="6110288" y="2783658"/>
            <a:chExt cx="3033713" cy="1317625"/>
          </a:xfrm>
        </p:grpSpPr>
        <p:sp>
          <p:nvSpPr>
            <p:cNvPr id="17" name="Rectangle 96"/>
            <p:cNvSpPr>
              <a:spLocks noChangeArrowheads="1"/>
            </p:cNvSpPr>
            <p:nvPr>
              <p:custDataLst>
                <p:tags r:id="rId9"/>
              </p:custDataLst>
            </p:nvPr>
          </p:nvSpPr>
          <p:spPr bwMode="ltGray">
            <a:xfrm>
              <a:off x="8066088" y="3388495"/>
              <a:ext cx="1077913" cy="76200"/>
            </a:xfrm>
            <a:prstGeom prst="rect">
              <a:avLst/>
            </a:pr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grpSp>
          <p:nvGrpSpPr>
            <p:cNvPr id="18" name="组合 17"/>
            <p:cNvGrpSpPr/>
            <p:nvPr/>
          </p:nvGrpSpPr>
          <p:grpSpPr>
            <a:xfrm>
              <a:off x="6110288" y="2783658"/>
              <a:ext cx="2030413" cy="1317625"/>
              <a:chOff x="6110288" y="2783658"/>
              <a:chExt cx="2030413" cy="1317625"/>
            </a:xfrm>
          </p:grpSpPr>
          <p:sp>
            <p:nvSpPr>
              <p:cNvPr id="19" name="Rectangle 99"/>
              <p:cNvSpPr>
                <a:spLocks noChangeArrowheads="1"/>
              </p:cNvSpPr>
              <p:nvPr>
                <p:custDataLst>
                  <p:tags r:id="rId10"/>
                </p:custDataLst>
              </p:nvPr>
            </p:nvSpPr>
            <p:spPr bwMode="ltGray">
              <a:xfrm>
                <a:off x="6110288" y="3394845"/>
                <a:ext cx="787400" cy="74613"/>
              </a:xfrm>
              <a:prstGeom prst="rect">
                <a:avLst/>
              </a:pr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sp>
            <p:nvSpPr>
              <p:cNvPr id="20" name="AutoShape 101"/>
              <p:cNvSpPr>
                <a:spLocks noChangeArrowheads="1"/>
              </p:cNvSpPr>
              <p:nvPr>
                <p:custDataLst>
                  <p:tags r:id="rId11"/>
                </p:custDataLst>
              </p:nvPr>
            </p:nvSpPr>
            <p:spPr bwMode="ltGray">
              <a:xfrm>
                <a:off x="6821488" y="2783658"/>
                <a:ext cx="1319213" cy="13176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grpSp>
      </p:grpSp>
      <p:grpSp>
        <p:nvGrpSpPr>
          <p:cNvPr id="21" name="线1"/>
          <p:cNvGrpSpPr/>
          <p:nvPr>
            <p:custDataLst>
              <p:tags r:id="rId12"/>
            </p:custDataLst>
          </p:nvPr>
        </p:nvGrpSpPr>
        <p:grpSpPr>
          <a:xfrm>
            <a:off x="0" y="2109759"/>
            <a:ext cx="2276476" cy="1317625"/>
            <a:chOff x="0" y="2782070"/>
            <a:chExt cx="2276476" cy="1317625"/>
          </a:xfrm>
        </p:grpSpPr>
        <p:sp>
          <p:nvSpPr>
            <p:cNvPr id="22" name="Rectangle 95"/>
            <p:cNvSpPr>
              <a:spLocks noChangeArrowheads="1"/>
            </p:cNvSpPr>
            <p:nvPr>
              <p:custDataLst>
                <p:tags r:id="rId13"/>
              </p:custDataLst>
            </p:nvPr>
          </p:nvSpPr>
          <p:spPr bwMode="ltGray">
            <a:xfrm>
              <a:off x="0" y="3394845"/>
              <a:ext cx="1028700" cy="76200"/>
            </a:xfrm>
            <a:prstGeom prst="rect">
              <a:avLst/>
            </a:pr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sp>
          <p:nvSpPr>
            <p:cNvPr id="23" name="AutoShape 102"/>
            <p:cNvSpPr>
              <a:spLocks noChangeArrowheads="1"/>
            </p:cNvSpPr>
            <p:nvPr>
              <p:custDataLst>
                <p:tags r:id="rId14"/>
              </p:custDataLst>
            </p:nvPr>
          </p:nvSpPr>
          <p:spPr bwMode="ltGray">
            <a:xfrm flipV="1">
              <a:off x="957263" y="2782070"/>
              <a:ext cx="1319213" cy="13176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grpSp>
      <p:grpSp>
        <p:nvGrpSpPr>
          <p:cNvPr id="24" name="线3"/>
          <p:cNvGrpSpPr/>
          <p:nvPr>
            <p:custDataLst>
              <p:tags r:id="rId15"/>
            </p:custDataLst>
          </p:nvPr>
        </p:nvGrpSpPr>
        <p:grpSpPr>
          <a:xfrm>
            <a:off x="4165600" y="2117697"/>
            <a:ext cx="2016126" cy="1317625"/>
            <a:chOff x="4165600" y="2790008"/>
            <a:chExt cx="2016126" cy="1317625"/>
          </a:xfrm>
        </p:grpSpPr>
        <p:sp>
          <p:nvSpPr>
            <p:cNvPr id="25" name="Rectangle 98"/>
            <p:cNvSpPr>
              <a:spLocks noChangeArrowheads="1"/>
            </p:cNvSpPr>
            <p:nvPr>
              <p:custDataLst>
                <p:tags r:id="rId16"/>
              </p:custDataLst>
            </p:nvPr>
          </p:nvSpPr>
          <p:spPr bwMode="ltGray">
            <a:xfrm>
              <a:off x="4165600" y="3394845"/>
              <a:ext cx="771525" cy="74613"/>
            </a:xfrm>
            <a:prstGeom prst="rect">
              <a:avLst/>
            </a:pr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sp>
          <p:nvSpPr>
            <p:cNvPr id="26" name="AutoShape 103"/>
            <p:cNvSpPr>
              <a:spLocks noChangeArrowheads="1"/>
            </p:cNvSpPr>
            <p:nvPr>
              <p:custDataLst>
                <p:tags r:id="rId17"/>
              </p:custDataLst>
            </p:nvPr>
          </p:nvSpPr>
          <p:spPr bwMode="ltGray">
            <a:xfrm flipV="1">
              <a:off x="4862513" y="2790008"/>
              <a:ext cx="1319213" cy="13176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C5C5C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dirty="0">
                <a:latin typeface="微软雅黑" panose="020B0503020204020204" pitchFamily="34" charset="-122"/>
                <a:ea typeface="微软雅黑" panose="020B0503020204020204" pitchFamily="34" charset="-122"/>
              </a:endParaRPr>
            </a:p>
          </p:txBody>
        </p:sp>
      </p:grpSp>
      <p:sp>
        <p:nvSpPr>
          <p:cNvPr id="29" name="TextBox 15"/>
          <p:cNvSpPr txBox="1"/>
          <p:nvPr>
            <p:custDataLst>
              <p:tags r:id="rId18"/>
            </p:custDataLst>
          </p:nvPr>
        </p:nvSpPr>
        <p:spPr>
          <a:xfrm>
            <a:off x="251460" y="3754755"/>
            <a:ext cx="3218815" cy="1283970"/>
          </a:xfrm>
          <a:prstGeom prst="rect">
            <a:avLst/>
          </a:prstGeom>
          <a:noFill/>
        </p:spPr>
        <p:txBody>
          <a:bodyPr wrap="square" rtlCol="0">
            <a:spAutoFit/>
          </a:bodyPr>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负责人：刘艳娥、陈雨雪、吴紧峰、徐升波、谢艺、</a:t>
            </a:r>
            <a:r>
              <a:rPr lang="zh-CN" altLang="en-US" sz="1200" dirty="0">
                <a:latin typeface="微软雅黑" panose="020B0503020204020204" pitchFamily="34" charset="-122"/>
                <a:ea typeface="微软雅黑" panose="020B0503020204020204" pitchFamily="34" charset="-122"/>
                <a:sym typeface="+mn-ea"/>
              </a:rPr>
              <a:t>王喆、章璇</a:t>
            </a:r>
            <a:endParaRPr lang="zh-CN" altLang="en-US" sz="12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主要成</a:t>
            </a:r>
            <a:r>
              <a:rPr lang="zh-CN" altLang="en-US" sz="1200" dirty="0">
                <a:latin typeface="微软雅黑" panose="020B0503020204020204" pitchFamily="34" charset="-122"/>
                <a:ea typeface="微软雅黑" panose="020B0503020204020204" pitchFamily="34" charset="-122"/>
              </a:rPr>
              <a:t>果：整理以往的文献资料、相关领域取得的科研成果、教育经验，确定课题研究目标，完成了跨科学主题学习的文献综述。</a:t>
            </a:r>
            <a:endParaRPr lang="zh-CN" altLang="en-US" sz="1200" dirty="0">
              <a:latin typeface="微软雅黑" panose="020B0503020204020204" pitchFamily="34" charset="-122"/>
              <a:ea typeface="微软雅黑" panose="020B0503020204020204" pitchFamily="34" charset="-122"/>
            </a:endParaRPr>
          </a:p>
        </p:txBody>
      </p:sp>
      <p:sp>
        <p:nvSpPr>
          <p:cNvPr id="30" name="TextBox 15"/>
          <p:cNvSpPr txBox="1"/>
          <p:nvPr>
            <p:custDataLst>
              <p:tags r:id="rId19"/>
            </p:custDataLst>
          </p:nvPr>
        </p:nvSpPr>
        <p:spPr>
          <a:xfrm>
            <a:off x="1820545" y="627380"/>
            <a:ext cx="3254375" cy="1137285"/>
          </a:xfrm>
          <a:prstGeom prst="rect">
            <a:avLst/>
          </a:prstGeom>
          <a:noFill/>
        </p:spPr>
        <p:txBody>
          <a:bodyPr wrap="square" rtlCol="0">
            <a:spAutoFit/>
          </a:bodyPr>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负责人：王喆、章璇、胡燕、郑娇娇</a:t>
            </a:r>
            <a:endParaRPr lang="zh-CN" altLang="en-US" sz="12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主要成果：已形成开题报告，确定了研究内容。</a:t>
            </a:r>
            <a:endParaRPr lang="zh-CN" altLang="en-US" sz="12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预期成果：设计调查问卷并进行问卷调查，形成调查报告。</a:t>
            </a:r>
            <a:endParaRPr lang="zh-CN" altLang="en-US" sz="1200" dirty="0">
              <a:latin typeface="微软雅黑" panose="020B0503020204020204" pitchFamily="34" charset="-122"/>
              <a:ea typeface="微软雅黑" panose="020B0503020204020204" pitchFamily="34" charset="-122"/>
            </a:endParaRPr>
          </a:p>
        </p:txBody>
      </p:sp>
      <p:sp>
        <p:nvSpPr>
          <p:cNvPr id="31" name="TextBox 15"/>
          <p:cNvSpPr txBox="1"/>
          <p:nvPr>
            <p:custDataLst>
              <p:tags r:id="rId20"/>
            </p:custDataLst>
          </p:nvPr>
        </p:nvSpPr>
        <p:spPr>
          <a:xfrm>
            <a:off x="4067810" y="3771900"/>
            <a:ext cx="3827145" cy="1283970"/>
          </a:xfrm>
          <a:prstGeom prst="rect">
            <a:avLst/>
          </a:prstGeom>
          <a:noFill/>
        </p:spPr>
        <p:txBody>
          <a:bodyPr wrap="square" rtlCol="0">
            <a:spAutoFit/>
          </a:bodyPr>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负责人：刘艳娥、陈雨雪、吴紧峰、王喆、章璇、徐升波、谢艺</a:t>
            </a:r>
            <a:endParaRPr lang="zh-CN" altLang="en-US" sz="12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预期成果：形成基于生活化教育理念下的小学信息科技跨学科主题学习活动案例集、阶段性总结报告、子课题论文。</a:t>
            </a:r>
            <a:endParaRPr lang="zh-CN" altLang="en-US" sz="1200" dirty="0">
              <a:latin typeface="微软雅黑" panose="020B0503020204020204" pitchFamily="34" charset="-122"/>
              <a:ea typeface="微软雅黑" panose="020B0503020204020204" pitchFamily="34" charset="-122"/>
            </a:endParaRPr>
          </a:p>
        </p:txBody>
      </p:sp>
      <p:sp>
        <p:nvSpPr>
          <p:cNvPr id="32" name="TextBox 15"/>
          <p:cNvSpPr txBox="1"/>
          <p:nvPr>
            <p:custDataLst>
              <p:tags r:id="rId21"/>
            </p:custDataLst>
          </p:nvPr>
        </p:nvSpPr>
        <p:spPr>
          <a:xfrm>
            <a:off x="5920105" y="720090"/>
            <a:ext cx="2934335" cy="1137285"/>
          </a:xfrm>
          <a:prstGeom prst="rect">
            <a:avLst/>
          </a:prstGeom>
          <a:noFill/>
        </p:spPr>
        <p:txBody>
          <a:bodyPr wrap="square" rtlCol="0">
            <a:spAutoFit/>
          </a:bodyPr>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收集、整理子课题结题报告。</a:t>
            </a:r>
            <a:endParaRPr lang="zh-CN" altLang="en-US" sz="12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负责人：刘艳娥、陈雨雪、王喆、章璇、徐升波、谢艺</a:t>
            </a:r>
            <a:endParaRPr lang="zh-CN" altLang="en-US" sz="1200" dirty="0">
              <a:latin typeface="微软雅黑" panose="020B0503020204020204" pitchFamily="34" charset="-122"/>
              <a:ea typeface="微软雅黑" panose="020B0503020204020204" pitchFamily="34" charset="-122"/>
            </a:endParaRPr>
          </a:p>
          <a:p>
            <a:pPr algn="just">
              <a:lnSpc>
                <a:spcPct val="121000"/>
              </a:lnSpc>
              <a:spcAft>
                <a:spcPts val="600"/>
              </a:spcAft>
            </a:pPr>
            <a:r>
              <a:rPr lang="zh-CN" altLang="en-US" sz="1200" dirty="0">
                <a:latin typeface="微软雅黑" panose="020B0503020204020204" pitchFamily="34" charset="-122"/>
                <a:ea typeface="微软雅黑" panose="020B0503020204020204" pitchFamily="34" charset="-122"/>
              </a:rPr>
              <a:t>预期成果：子课题论文集、课题总结报告。</a:t>
            </a:r>
            <a:endParaRPr lang="zh-CN" altLang="en-US" sz="12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wipe(left)">
                                      <p:cBhvr>
                                        <p:cTn id="13" dur="500"/>
                                        <p:tgtEl>
                                          <p:spTgt spid="21"/>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1500"/>
                            </p:stCondLst>
                            <p:childTnLst>
                              <p:par>
                                <p:cTn id="21" presetID="47"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500"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anim calcmode="lin" valueType="num">
                                      <p:cBhvr>
                                        <p:cTn id="29" dur="500" fill="hold"/>
                                        <p:tgtEl>
                                          <p:spTgt spid="29"/>
                                        </p:tgtEl>
                                        <p:attrNameLst>
                                          <p:attrName>ppt_x</p:attrName>
                                        </p:attrNameLst>
                                      </p:cBhvr>
                                      <p:tavLst>
                                        <p:tav tm="0">
                                          <p:val>
                                            <p:strVal val="#ppt_x"/>
                                          </p:val>
                                        </p:tav>
                                        <p:tav tm="100000">
                                          <p:val>
                                            <p:strVal val="#ppt_x"/>
                                          </p:val>
                                        </p:tav>
                                      </p:tavLst>
                                    </p:anim>
                                    <p:anim calcmode="lin" valueType="num">
                                      <p:cBhvr>
                                        <p:cTn id="30" dur="500" fill="hold"/>
                                        <p:tgtEl>
                                          <p:spTgt spid="2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childTnLst>
                                </p:cTn>
                              </p:par>
                            </p:childTnLst>
                          </p:cTn>
                        </p:par>
                        <p:par>
                          <p:cTn id="41" fill="hold">
                            <p:stCondLst>
                              <p:cond delay="3000"/>
                            </p:stCondLst>
                            <p:childTnLst>
                              <p:par>
                                <p:cTn id="42" presetID="42"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anim calcmode="lin" valueType="num">
                                      <p:cBhvr>
                                        <p:cTn id="45" dur="500" fill="hold"/>
                                        <p:tgtEl>
                                          <p:spTgt spid="11"/>
                                        </p:tgtEl>
                                        <p:attrNameLst>
                                          <p:attrName>ppt_x</p:attrName>
                                        </p:attrNameLst>
                                      </p:cBhvr>
                                      <p:tavLst>
                                        <p:tav tm="0">
                                          <p:val>
                                            <p:strVal val="#ppt_x"/>
                                          </p:val>
                                        </p:tav>
                                        <p:tav tm="100000">
                                          <p:val>
                                            <p:strVal val="#ppt_x"/>
                                          </p:val>
                                        </p:tav>
                                      </p:tavLst>
                                    </p:anim>
                                    <p:anim calcmode="lin" valueType="num">
                                      <p:cBhvr>
                                        <p:cTn id="46" dur="500" fill="hold"/>
                                        <p:tgtEl>
                                          <p:spTgt spid="1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500"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anim calcmode="lin" valueType="num">
                                      <p:cBhvr>
                                        <p:cTn id="50" dur="500" fill="hold"/>
                                        <p:tgtEl>
                                          <p:spTgt spid="30"/>
                                        </p:tgtEl>
                                        <p:attrNameLst>
                                          <p:attrName>ppt_x</p:attrName>
                                        </p:attrNameLst>
                                      </p:cBhvr>
                                      <p:tavLst>
                                        <p:tav tm="0">
                                          <p:val>
                                            <p:strVal val="#ppt_x"/>
                                          </p:val>
                                        </p:tav>
                                        <p:tav tm="100000">
                                          <p:val>
                                            <p:strVal val="#ppt_x"/>
                                          </p:val>
                                        </p:tav>
                                      </p:tavLst>
                                    </p:anim>
                                    <p:anim calcmode="lin" valueType="num">
                                      <p:cBhvr>
                                        <p:cTn id="51" dur="500" fill="hold"/>
                                        <p:tgtEl>
                                          <p:spTgt spid="30"/>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8"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4000"/>
                            </p:stCondLst>
                            <p:childTnLst>
                              <p:par>
                                <p:cTn id="57" presetID="53" presetClass="entr" presetSubtype="16"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 fill="hold"/>
                                        <p:tgtEl>
                                          <p:spTgt spid="7"/>
                                        </p:tgtEl>
                                        <p:attrNameLst>
                                          <p:attrName>ppt_w</p:attrName>
                                        </p:attrNameLst>
                                      </p:cBhvr>
                                      <p:tavLst>
                                        <p:tav tm="0">
                                          <p:val>
                                            <p:fltVal val="0"/>
                                          </p:val>
                                        </p:tav>
                                        <p:tav tm="100000">
                                          <p:val>
                                            <p:strVal val="#ppt_w"/>
                                          </p:val>
                                        </p:tav>
                                      </p:tavLst>
                                    </p:anim>
                                    <p:anim calcmode="lin" valueType="num">
                                      <p:cBhvr>
                                        <p:cTn id="60" dur="500" fill="hold"/>
                                        <p:tgtEl>
                                          <p:spTgt spid="7"/>
                                        </p:tgtEl>
                                        <p:attrNameLst>
                                          <p:attrName>ppt_h</p:attrName>
                                        </p:attrNameLst>
                                      </p:cBhvr>
                                      <p:tavLst>
                                        <p:tav tm="0">
                                          <p:val>
                                            <p:fltVal val="0"/>
                                          </p:val>
                                        </p:tav>
                                        <p:tav tm="100000">
                                          <p:val>
                                            <p:strVal val="#ppt_h"/>
                                          </p:val>
                                        </p:tav>
                                      </p:tavLst>
                                    </p:anim>
                                    <p:animEffect transition="in" filter="fade">
                                      <p:cBhvr>
                                        <p:cTn id="61" dur="500"/>
                                        <p:tgtEl>
                                          <p:spTgt spid="7"/>
                                        </p:tgtEl>
                                      </p:cBhvr>
                                    </p:animEffect>
                                  </p:childTnLst>
                                </p:cTn>
                              </p:par>
                            </p:childTnLst>
                          </p:cTn>
                        </p:par>
                        <p:par>
                          <p:cTn id="62" fill="hold">
                            <p:stCondLst>
                              <p:cond delay="4500"/>
                            </p:stCondLst>
                            <p:childTnLst>
                              <p:par>
                                <p:cTn id="63" presetID="47" presetClass="entr" presetSubtype="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anim calcmode="lin" valueType="num">
                                      <p:cBhvr>
                                        <p:cTn id="66" dur="500" fill="hold"/>
                                        <p:tgtEl>
                                          <p:spTgt spid="12"/>
                                        </p:tgtEl>
                                        <p:attrNameLst>
                                          <p:attrName>ppt_x</p:attrName>
                                        </p:attrNameLst>
                                      </p:cBhvr>
                                      <p:tavLst>
                                        <p:tav tm="0">
                                          <p:val>
                                            <p:strVal val="#ppt_x"/>
                                          </p:val>
                                        </p:tav>
                                        <p:tav tm="100000">
                                          <p:val>
                                            <p:strVal val="#ppt_x"/>
                                          </p:val>
                                        </p:tav>
                                      </p:tavLst>
                                    </p:anim>
                                    <p:anim calcmode="lin" valueType="num">
                                      <p:cBhvr>
                                        <p:cTn id="67" dur="500" fill="hold"/>
                                        <p:tgtEl>
                                          <p:spTgt spid="1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500"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anim calcmode="lin" valueType="num">
                                      <p:cBhvr>
                                        <p:cTn id="71" dur="500" fill="hold"/>
                                        <p:tgtEl>
                                          <p:spTgt spid="31"/>
                                        </p:tgtEl>
                                        <p:attrNameLst>
                                          <p:attrName>ppt_x</p:attrName>
                                        </p:attrNameLst>
                                      </p:cBhvr>
                                      <p:tavLst>
                                        <p:tav tm="0">
                                          <p:val>
                                            <p:strVal val="#ppt_x"/>
                                          </p:val>
                                        </p:tav>
                                        <p:tav tm="100000">
                                          <p:val>
                                            <p:strVal val="#ppt_x"/>
                                          </p:val>
                                        </p:tav>
                                      </p:tavLst>
                                    </p:anim>
                                    <p:anim calcmode="lin" valueType="num">
                                      <p:cBhvr>
                                        <p:cTn id="72" dur="500" fill="hold"/>
                                        <p:tgtEl>
                                          <p:spTgt spid="31"/>
                                        </p:tgtEl>
                                        <p:attrNameLst>
                                          <p:attrName>ppt_y</p:attrName>
                                        </p:attrNameLst>
                                      </p:cBhvr>
                                      <p:tavLst>
                                        <p:tav tm="0">
                                          <p:val>
                                            <p:strVal val="#ppt_y-.1"/>
                                          </p:val>
                                        </p:tav>
                                        <p:tav tm="100000">
                                          <p:val>
                                            <p:strVal val="#ppt_y"/>
                                          </p:val>
                                        </p:tav>
                                      </p:tavLst>
                                    </p:anim>
                                  </p:childTnLst>
                                </p:cTn>
                              </p:par>
                            </p:childTnLst>
                          </p:cTn>
                        </p:par>
                        <p:par>
                          <p:cTn id="73" fill="hold">
                            <p:stCondLst>
                              <p:cond delay="5000"/>
                            </p:stCondLst>
                            <p:childTnLst>
                              <p:par>
                                <p:cTn id="74" presetID="22" presetClass="entr" presetSubtype="8" fill="hold"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wipe(left)">
                                      <p:cBhvr>
                                        <p:cTn id="76" dur="500"/>
                                        <p:tgtEl>
                                          <p:spTgt spid="16"/>
                                        </p:tgtEl>
                                      </p:cBhvr>
                                    </p:animEffect>
                                  </p:childTnLst>
                                </p:cTn>
                              </p:par>
                            </p:childTnLst>
                          </p:cTn>
                        </p:par>
                        <p:par>
                          <p:cTn id="77" fill="hold">
                            <p:stCondLst>
                              <p:cond delay="5500"/>
                            </p:stCondLst>
                            <p:childTnLst>
                              <p:par>
                                <p:cTn id="78" presetID="53" presetClass="entr" presetSubtype="16" fill="hold" grpId="0"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6000"/>
                            </p:stCondLst>
                            <p:childTnLst>
                              <p:par>
                                <p:cTn id="84" presetID="42" presetClass="entr" presetSubtype="0"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500"/>
                                        <p:tgtEl>
                                          <p:spTgt spid="10"/>
                                        </p:tgtEl>
                                      </p:cBhvr>
                                    </p:animEffect>
                                    <p:anim calcmode="lin" valueType="num">
                                      <p:cBhvr>
                                        <p:cTn id="87" dur="500" fill="hold"/>
                                        <p:tgtEl>
                                          <p:spTgt spid="10"/>
                                        </p:tgtEl>
                                        <p:attrNameLst>
                                          <p:attrName>ppt_x</p:attrName>
                                        </p:attrNameLst>
                                      </p:cBhvr>
                                      <p:tavLst>
                                        <p:tav tm="0">
                                          <p:val>
                                            <p:strVal val="#ppt_x"/>
                                          </p:val>
                                        </p:tav>
                                        <p:tav tm="100000">
                                          <p:val>
                                            <p:strVal val="#ppt_x"/>
                                          </p:val>
                                        </p:tav>
                                      </p:tavLst>
                                    </p:anim>
                                    <p:anim calcmode="lin" valueType="num">
                                      <p:cBhvr>
                                        <p:cTn id="88" dur="500" fill="hold"/>
                                        <p:tgtEl>
                                          <p:spTgt spid="10"/>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500" fill="hold">
                                          <p:stCondLst>
                                            <p:cond delay="0"/>
                                          </p:stCondLst>
                                        </p:cTn>
                                        <p:tgtEl>
                                          <p:spTgt spid="32"/>
                                        </p:tgtEl>
                                        <p:attrNameLst>
                                          <p:attrName>style.visibility</p:attrName>
                                        </p:attrNameLst>
                                      </p:cBhvr>
                                      <p:to>
                                        <p:strVal val="visible"/>
                                      </p:to>
                                    </p:set>
                                    <p:animEffect transition="in" filter="fade">
                                      <p:cBhvr>
                                        <p:cTn id="91" dur="500"/>
                                        <p:tgtEl>
                                          <p:spTgt spid="32"/>
                                        </p:tgtEl>
                                      </p:cBhvr>
                                    </p:animEffect>
                                    <p:anim calcmode="lin" valueType="num">
                                      <p:cBhvr>
                                        <p:cTn id="92" dur="500" fill="hold"/>
                                        <p:tgtEl>
                                          <p:spTgt spid="32"/>
                                        </p:tgtEl>
                                        <p:attrNameLst>
                                          <p:attrName>ppt_x</p:attrName>
                                        </p:attrNameLst>
                                      </p:cBhvr>
                                      <p:tavLst>
                                        <p:tav tm="0">
                                          <p:val>
                                            <p:strVal val="#ppt_x"/>
                                          </p:val>
                                        </p:tav>
                                        <p:tav tm="100000">
                                          <p:val>
                                            <p:strVal val="#ppt_x"/>
                                          </p:val>
                                        </p:tav>
                                      </p:tavLst>
                                    </p:anim>
                                    <p:anim calcmode="lin" valueType="num">
                                      <p:cBhvr>
                                        <p:cTn id="93" dur="5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p:bldP spid="10" grpId="0"/>
      <p:bldP spid="11" grpId="0"/>
      <p:bldP spid="12" grpId="0"/>
      <p:bldP spid="29" grpId="0"/>
      <p:bldP spid="29" grpId="1"/>
      <p:bldP spid="30" grpId="0"/>
      <p:bldP spid="30" grpId="1"/>
      <p:bldP spid="31" grpId="0"/>
      <p:bldP spid="31" grpId="1"/>
      <p:bldP spid="32" grpId="0"/>
      <p:bldP spid="32"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795" y="1563370"/>
            <a:ext cx="9011285" cy="18002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Picture 5" descr="http://y0.ifengimg.com/news_spider/dci_2012/07/d9bb59d688534743d0a5b60a45dd756a.jpg"/>
          <p:cNvPicPr>
            <a:picLocks noChangeAspect="1" noChangeArrowheads="1"/>
          </p:cNvPicPr>
          <p:nvPr/>
        </p:nvPicPr>
        <p:blipFill rotWithShape="1">
          <a:blip r:embed="rId1">
            <a:lum bright="70000" contrast="-70000"/>
            <a:extLst>
              <a:ext uri="{28A0092B-C50C-407E-A947-70E740481C1C}">
                <a14:useLocalDpi xmlns:a14="http://schemas.microsoft.com/office/drawing/2010/main" val="0"/>
              </a:ext>
            </a:extLst>
          </a:blip>
          <a:srcRect l="10878" t="74720" r="11036"/>
          <a:stretch>
            <a:fillRect/>
          </a:stretch>
        </p:blipFill>
        <p:spPr bwMode="auto">
          <a:xfrm>
            <a:off x="7150100" y="4454593"/>
            <a:ext cx="1778000" cy="57563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63728" y="2841937"/>
            <a:ext cx="4198886" cy="521970"/>
          </a:xfrm>
          <a:prstGeom prst="rect">
            <a:avLst/>
          </a:prstGeom>
          <a:noFill/>
        </p:spPr>
        <p:txBody>
          <a:bodyPr wrap="square" rtlCol="0">
            <a:spAutoFit/>
          </a:bodyPr>
          <a:lstStyle/>
          <a:p>
            <a:pPr algn="ctr"/>
            <a:r>
              <a:rPr lang="zh-CN" altLang="en-US" sz="2800" dirty="0">
                <a:solidFill>
                  <a:schemeClr val="bg1"/>
                </a:solidFill>
                <a:latin typeface="微软雅黑" panose="020B0503020204020204" pitchFamily="34" charset="-122"/>
                <a:ea typeface="微软雅黑" panose="020B0503020204020204" pitchFamily="34" charset="-122"/>
              </a:rPr>
              <a:t>谢谢！</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179669" y="1851888"/>
            <a:ext cx="8145780" cy="922020"/>
          </a:xfrm>
          <a:prstGeom prst="rect">
            <a:avLst/>
          </a:prstGeom>
          <a:noFill/>
        </p:spPr>
        <p:txBody>
          <a:bodyPr wrap="none" lIns="91440" tIns="45720" rIns="91440" bIns="45720">
            <a:spAutoFit/>
          </a:bodyPr>
          <a:lstStyle/>
          <a:p>
            <a:pPr algn="r"/>
            <a:r>
              <a:rPr lang="zh-CN" altLang="en-US" sz="5400" b="1" spc="300" dirty="0">
                <a:solidFill>
                  <a:schemeClr val="bg1"/>
                </a:solidFill>
                <a:latin typeface="微软雅黑" panose="020B0503020204020204" pitchFamily="34" charset="-122"/>
                <a:ea typeface="微软雅黑" panose="020B0503020204020204" pitchFamily="34" charset="-122"/>
              </a:rPr>
              <a:t>恳请各位专家批评指正！</a:t>
            </a:r>
            <a:endParaRPr lang="zh-CN" altLang="en-US" sz="5400" b="1" spc="300" dirty="0">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rotWithShape="1">
          <a:blip r:embed="rId2" cstate="print">
            <a:extLst>
              <a:ext uri="{28A0092B-C50C-407E-A947-70E740481C1C}">
                <a14:useLocalDpi xmlns:a14="http://schemas.microsoft.com/office/drawing/2010/main" val="0"/>
              </a:ext>
            </a:extLst>
          </a:blip>
          <a:srcRect r="22883"/>
          <a:stretch>
            <a:fillRect/>
          </a:stretch>
        </p:blipFill>
        <p:spPr>
          <a:xfrm>
            <a:off x="6319142" y="0"/>
            <a:ext cx="2824858"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5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2000"/>
                            </p:stCondLst>
                            <p:childTnLst>
                              <p:par>
                                <p:cTn id="19" presetID="42"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4000"/>
                            </p:stCondLst>
                            <p:childTnLst>
                              <p:par>
                                <p:cTn id="25" presetID="1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750"/>
                                        <p:tgtEl>
                                          <p:spTgt spid="9"/>
                                        </p:tgtEl>
                                        <p:attrNameLst>
                                          <p:attrName>ppt_y</p:attrName>
                                        </p:attrNameLst>
                                      </p:cBhvr>
                                      <p:tavLst>
                                        <p:tav tm="0">
                                          <p:val>
                                            <p:strVal val="#ppt_y+#ppt_h*1.125000"/>
                                          </p:val>
                                        </p:tav>
                                        <p:tav tm="100000">
                                          <p:val>
                                            <p:strVal val="#ppt_y"/>
                                          </p:val>
                                        </p:tav>
                                      </p:tavLst>
                                    </p:anim>
                                    <p:animEffect transition="in" filter="wipe(up)">
                                      <p:cBhvr>
                                        <p:cTn id="28"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9" grpId="0"/>
      <p:bldP spid="10" grpId="0"/>
    </p:bldLst>
  </p:timing>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DIAGRAM_VIRTUALLY_FRAME" val="{&quot;height&quot;:32.62503937007873,&quot;left&quot;:150.21291338582677,&quot;top&quot;:310.0488188976378,&quot;width&quot;:357.2050393700787}"/>
</p:tagLst>
</file>

<file path=ppt/tags/tag3.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4.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5.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6.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7.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8.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9.xml><?xml version="1.0" encoding="utf-8"?>
<p:tagLst xmlns:p="http://schemas.openxmlformats.org/presentationml/2006/main">
  <p:tag name="KSO_WM_DIAGRAM_VIRTUALLY_FRAME" val="{&quot;height&quot;:32.651181102362216,&quot;left&quot;:150.21291338582677,&quot;top&quot;:310.0488188976378,&quot;width&quot;:357.2050393700787}"/>
</p:tagLst>
</file>

<file path=ppt/tags/tag10.xml><?xml version="1.0" encoding="utf-8"?>
<p:tagLst xmlns:p="http://schemas.openxmlformats.org/presentationml/2006/main">
  <p:tag name="KSO_WM_DIAGRAM_VIRTUALLY_FRAME" val="{&quot;height&quot;:221.45,&quot;left&quot;:357.69724409448816,&quot;top&quot;:85.49181102362206,&quot;width&quot;:223.8731496062992}"/>
</p:tagLst>
</file>

<file path=ppt/tags/tag11.xml><?xml version="1.0" encoding="utf-8"?>
<p:tagLst xmlns:p="http://schemas.openxmlformats.org/presentationml/2006/main">
  <p:tag name="KSO_WM_DIAGRAM_VIRTUALLY_FRAME" val="{&quot;height&quot;:221.45,&quot;left&quot;:357.69724409448816,&quot;top&quot;:85.49181102362206,&quot;width&quot;:223.8731496062992}"/>
</p:tagLst>
</file>

<file path=ppt/tags/tag12.xml><?xml version="1.0" encoding="utf-8"?>
<p:tagLst xmlns:p="http://schemas.openxmlformats.org/presentationml/2006/main">
  <p:tag name="KSO_WM_DIAGRAM_VIRTUALLY_FRAME" val="{&quot;height&quot;:221.45,&quot;left&quot;:357.69724409448816,&quot;top&quot;:85.49181102362206,&quot;width&quot;:223.8731496062992}"/>
</p:tagLst>
</file>

<file path=ppt/tags/tag13.xml><?xml version="1.0" encoding="utf-8"?>
<p:tagLst xmlns:p="http://schemas.openxmlformats.org/presentationml/2006/main">
  <p:tag name="KSO_WM_DIAGRAM_VIRTUALLY_FRAME" val="{&quot;height&quot;:221.45,&quot;left&quot;:357.69724409448816,&quot;top&quot;:85.49181102362206,&quot;width&quot;:223.8731496062992}"/>
</p:tagLst>
</file>

<file path=ppt/tags/tag14.xml><?xml version="1.0" encoding="utf-8"?>
<p:tagLst xmlns:p="http://schemas.openxmlformats.org/presentationml/2006/main">
  <p:tag name="KSO_WM_DIAGRAM_VIRTUALLY_FRAME" val="{&quot;height&quot;:221.45,&quot;left&quot;:357.69724409448816,&quot;top&quot;:85.49181102362206,&quot;width&quot;:223.8731496062992}"/>
</p:tagLst>
</file>

<file path=ppt/tags/tag15.xml><?xml version="1.0" encoding="utf-8"?>
<p:tagLst xmlns:p="http://schemas.openxmlformats.org/presentationml/2006/main">
  <p:tag name="KSO_WM_DIAGRAM_VIRTUALLY_FRAME" val="{&quot;height&quot;:221.45,&quot;left&quot;:357.69724409448816,&quot;top&quot;:85.49181102362206,&quot;width&quot;:223.8731496062992}"/>
</p:tagLst>
</file>

<file path=ppt/tags/tag16.xml><?xml version="1.0" encoding="utf-8"?>
<p:tagLst xmlns:p="http://schemas.openxmlformats.org/presentationml/2006/main">
  <p:tag name="KSO_WM_DIAGRAM_VIRTUALLY_FRAME" val="{&quot;height&quot;:221.45,&quot;left&quot;:357.69724409448816,&quot;top&quot;:85.49181102362206,&quot;width&quot;:223.8731496062992}"/>
</p:tagLst>
</file>

<file path=ppt/tags/tag17.xml><?xml version="1.0" encoding="utf-8"?>
<p:tagLst xmlns:p="http://schemas.openxmlformats.org/presentationml/2006/main">
  <p:tag name="KSO_WM_DIAGRAM_VIRTUALLY_FRAME" val="{&quot;height&quot;:221.45,&quot;left&quot;:357.69724409448816,&quot;top&quot;:85.49181102362206,&quot;width&quot;:223.8731496062992}"/>
</p:tagLst>
</file>

<file path=ppt/tags/tag18.xml><?xml version="1.0" encoding="utf-8"?>
<p:tagLst xmlns:p="http://schemas.openxmlformats.org/presentationml/2006/main">
  <p:tag name="KSO_WM_DIAGRAM_VIRTUALLY_FRAME" val="{&quot;height&quot;:221.45,&quot;left&quot;:357.69724409448816,&quot;top&quot;:85.49181102362206,&quot;width&quot;:223.8731496062992}"/>
</p:tagLst>
</file>

<file path=ppt/tags/tag19.xml><?xml version="1.0" encoding="utf-8"?>
<p:tagLst xmlns:p="http://schemas.openxmlformats.org/presentationml/2006/main">
  <p:tag name="KSO_WM_DIAGRAM_VIRTUALLY_FRAME" val="{&quot;height&quot;:221.45,&quot;left&quot;:357.69724409448816,&quot;top&quot;:85.49181102362206,&quot;width&quot;:223.8731496062992}"/>
</p:tagLst>
</file>

<file path=ppt/tags/tag20.xml><?xml version="1.0" encoding="utf-8"?>
<p:tagLst xmlns:p="http://schemas.openxmlformats.org/presentationml/2006/main">
  <p:tag name="KSO_WM_DIAGRAM_VIRTUALLY_FRAME" val="{&quot;height&quot;:221.45,&quot;left&quot;:357.69724409448816,&quot;top&quot;:85.49181102362206,&quot;width&quot;:223.8731496062992}"/>
</p:tagLst>
</file>

<file path=ppt/tags/tag21.xml><?xml version="1.0" encoding="utf-8"?>
<p:tagLst xmlns:p="http://schemas.openxmlformats.org/presentationml/2006/main">
  <p:tag name="KSO_WM_DIAGRAM_VIRTUALLY_FRAME" val="{&quot;height&quot;:221.45,&quot;left&quot;:357.69724409448816,&quot;top&quot;:85.49181102362206,&quot;width&quot;:223.8731496062992}"/>
</p:tagLst>
</file>

<file path=ppt/tags/tag22.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3.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4.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5.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6.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7.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8.xml><?xml version="1.0" encoding="utf-8"?>
<p:tagLst xmlns:p="http://schemas.openxmlformats.org/presentationml/2006/main">
  <p:tag name="KSO_WM_DIAGRAM_VIRTUALLY_FRAME" val="{&quot;height&quot;:399.40637795275586,&quot;left&quot;:330.1640157480315,&quot;top&quot;:-6.596929133858268,&quot;width&quot;:381.5359842519685}"/>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DIAGRAM_VIRTUALLY_FRAME" val="{&quot;height&quot;:335.1,&quot;left&quot;:8.5,&quot;top&quot;:43.75,&quot;width&quot;:710.65}"/>
</p:tagLst>
</file>

<file path=ppt/tags/tag46.xml><?xml version="1.0" encoding="utf-8"?>
<p:tagLst xmlns:p="http://schemas.openxmlformats.org/presentationml/2006/main">
  <p:tag name="KSO_WM_DIAGRAM_VIRTUALLY_FRAME" val="{&quot;height&quot;:335.1,&quot;left&quot;:8.5,&quot;top&quot;:43.75,&quot;width&quot;:710.65}"/>
</p:tagLst>
</file>

<file path=ppt/tags/tag47.xml><?xml version="1.0" encoding="utf-8"?>
<p:tagLst xmlns:p="http://schemas.openxmlformats.org/presentationml/2006/main">
  <p:tag name="KSO_WM_DIAGRAM_VIRTUALLY_FRAME" val="{&quot;height&quot;:335.1,&quot;left&quot;:8.5,&quot;top&quot;:43.75,&quot;width&quot;:710.65}"/>
</p:tagLst>
</file>

<file path=ppt/tags/tag48.xml><?xml version="1.0" encoding="utf-8"?>
<p:tagLst xmlns:p="http://schemas.openxmlformats.org/presentationml/2006/main">
  <p:tag name="KSO_WM_DIAGRAM_VIRTUALLY_FRAME" val="{&quot;height&quot;:335.1,&quot;left&quot;:8.5,&quot;top&quot;:43.75,&quot;width&quot;:710.65}"/>
</p:tagLst>
</file>

<file path=ppt/tags/tag49.xml><?xml version="1.0" encoding="utf-8"?>
<p:tagLst xmlns:p="http://schemas.openxmlformats.org/presentationml/2006/main">
  <p:tag name="KSO_WM_DIAGRAM_VIRTUALLY_FRAME" val="{&quot;height&quot;:335.1,&quot;left&quot;:8.5,&quot;top&quot;:43.75,&quot;width&quot;:710.65}"/>
</p:tagLst>
</file>

<file path=ppt/tags/tag50.xml><?xml version="1.0" encoding="utf-8"?>
<p:tagLst xmlns:p="http://schemas.openxmlformats.org/presentationml/2006/main">
  <p:tag name="KSO_WM_DIAGRAM_VIRTUALLY_FRAME" val="{&quot;height&quot;:335.1,&quot;left&quot;:8.5,&quot;top&quot;:43.75,&quot;width&quot;:710.65}"/>
</p:tagLst>
</file>

<file path=ppt/tags/tag51.xml><?xml version="1.0" encoding="utf-8"?>
<p:tagLst xmlns:p="http://schemas.openxmlformats.org/presentationml/2006/main">
  <p:tag name="KSO_WM_DIAGRAM_VIRTUALLY_FRAME" val="{&quot;height&quot;:335.1,&quot;left&quot;:8.5,&quot;top&quot;:43.75,&quot;width&quot;:710.65}"/>
</p:tagLst>
</file>

<file path=ppt/tags/tag52.xml><?xml version="1.0" encoding="utf-8"?>
<p:tagLst xmlns:p="http://schemas.openxmlformats.org/presentationml/2006/main">
  <p:tag name="KSO_WM_BEAUTIFY_FLAG" val=""/>
  <p:tag name="KSO_WM_DIAGRAM_VIRTUALLY_FRAME" val="{&quot;height&quot;:335.1,&quot;left&quot;:8.5,&quot;top&quot;:43.75,&quot;width&quot;:710.65}"/>
</p:tagLst>
</file>

<file path=ppt/tags/tag53.xml><?xml version="1.0" encoding="utf-8"?>
<p:tagLst xmlns:p="http://schemas.openxmlformats.org/presentationml/2006/main">
  <p:tag name="KSO_WM_BEAUTIFY_FLAG" val=""/>
  <p:tag name="KSO_WM_DIAGRAM_VIRTUALLY_FRAME" val="{&quot;height&quot;:335.1,&quot;left&quot;:8.5,&quot;top&quot;:43.75,&quot;width&quot;:710.65}"/>
</p:tagLst>
</file>

<file path=ppt/tags/tag54.xml><?xml version="1.0" encoding="utf-8"?>
<p:tagLst xmlns:p="http://schemas.openxmlformats.org/presentationml/2006/main">
  <p:tag name="KSO_WM_BEAUTIFY_FLAG" val=""/>
  <p:tag name="KSO_WM_DIAGRAM_VIRTUALLY_FRAME" val="{&quot;height&quot;:335.1,&quot;left&quot;:8.5,&quot;top&quot;:43.75,&quot;width&quot;:710.65}"/>
</p:tagLst>
</file>

<file path=ppt/tags/tag55.xml><?xml version="1.0" encoding="utf-8"?>
<p:tagLst xmlns:p="http://schemas.openxmlformats.org/presentationml/2006/main">
  <p:tag name="KSO_WM_DIAGRAM_VIRTUALLY_FRAME" val="{&quot;height&quot;:335.1,&quot;left&quot;:8.5,&quot;top&quot;:43.75,&quot;width&quot;:710.65}"/>
</p:tagLst>
</file>

<file path=ppt/tags/tag56.xml><?xml version="1.0" encoding="utf-8"?>
<p:tagLst xmlns:p="http://schemas.openxmlformats.org/presentationml/2006/main">
  <p:tag name="KSO_WM_DIAGRAM_VIRTUALLY_FRAME" val="{&quot;height&quot;:335.1,&quot;left&quot;:8.5,&quot;top&quot;:43.75,&quot;width&quot;:710.65}"/>
</p:tagLst>
</file>

<file path=ppt/tags/tag57.xml><?xml version="1.0" encoding="utf-8"?>
<p:tagLst xmlns:p="http://schemas.openxmlformats.org/presentationml/2006/main">
  <p:tag name="KSO_WM_DIAGRAM_VIRTUALLY_FRAME" val="{&quot;height&quot;:335.1,&quot;left&quot;:8.5,&quot;top&quot;:43.75,&quot;width&quot;:710.65}"/>
</p:tagLst>
</file>

<file path=ppt/tags/tag58.xml><?xml version="1.0" encoding="utf-8"?>
<p:tagLst xmlns:p="http://schemas.openxmlformats.org/presentationml/2006/main">
  <p:tag name="KSO_WM_DIAGRAM_VIRTUALLY_FRAME" val="{&quot;height&quot;:335.1,&quot;left&quot;:8.5,&quot;top&quot;:43.75,&quot;width&quot;:710.65}"/>
</p:tagLst>
</file>

<file path=ppt/tags/tag59.xml><?xml version="1.0" encoding="utf-8"?>
<p:tagLst xmlns:p="http://schemas.openxmlformats.org/presentationml/2006/main">
  <p:tag name="KSO_WM_DIAGRAM_VIRTUALLY_FRAME" val="{&quot;height&quot;:335.1,&quot;left&quot;:8.5,&quot;top&quot;:43.75,&quot;width&quot;:710.65}"/>
</p:tagLst>
</file>

<file path=ppt/tags/tag60.xml><?xml version="1.0" encoding="utf-8"?>
<p:tagLst xmlns:p="http://schemas.openxmlformats.org/presentationml/2006/main">
  <p:tag name="KSO_WM_BEAUTIFY_FLAG" val=""/>
  <p:tag name="KSO_WM_DIAGRAM_VIRTUALLY_FRAME" val="{&quot;height&quot;:335.1,&quot;left&quot;:8.5,&quot;top&quot;:43.75,&quot;width&quot;:710.65}"/>
</p:tagLst>
</file>

<file path=ppt/tags/tag61.xml><?xml version="1.0" encoding="utf-8"?>
<p:tagLst xmlns:p="http://schemas.openxmlformats.org/presentationml/2006/main">
  <p:tag name="KSO_WM_BEAUTIFY_FLAG" val=""/>
  <p:tag name="KSO_WM_DIAGRAM_VIRTUALLY_FRAME" val="{&quot;height&quot;:335.1,&quot;left&quot;:8.5,&quot;top&quot;:43.75,&quot;width&quot;:710.65}"/>
</p:tagLst>
</file>

<file path=ppt/tags/tag62.xml><?xml version="1.0" encoding="utf-8"?>
<p:tagLst xmlns:p="http://schemas.openxmlformats.org/presentationml/2006/main">
  <p:tag name="KSO_WM_BEAUTIFY_FLAG" val=""/>
  <p:tag name="KSO_WM_DIAGRAM_VIRTUALLY_FRAME" val="{&quot;height&quot;:335.1,&quot;left&quot;:8.5,&quot;top&quot;:43.75,&quot;width&quot;:710.65}"/>
</p:tagLst>
</file>

<file path=ppt/tags/tag63.xml><?xml version="1.0" encoding="utf-8"?>
<p:tagLst xmlns:p="http://schemas.openxmlformats.org/presentationml/2006/main">
  <p:tag name="KSO_WM_DIAGRAM_VIRTUALLY_FRAME" val="{&quot;height&quot;:335.1,&quot;left&quot;:8.5,&quot;top&quot;:43.75,&quot;width&quot;:710.65}"/>
</p:tagLst>
</file>

<file path=ppt/tags/tag64.xml><?xml version="1.0" encoding="utf-8"?>
<p:tagLst xmlns:p="http://schemas.openxmlformats.org/presentationml/2006/main">
  <p:tag name="KSO_WM_BEAUTIFY_FLAG" val=""/>
  <p:tag name="KSO_WM_DIAGRAM_VIRTUALLY_FRAME" val="{&quot;height&quot;:335.1,&quot;left&quot;:8.5,&quot;top&quot;:43.75,&quot;width&quot;:710.65}"/>
</p:tagLst>
</file>

<file path=ppt/tags/tag65.xml><?xml version="1.0" encoding="utf-8"?>
<p:tagLst xmlns:p="http://schemas.openxmlformats.org/presentationml/2006/main">
  <p:tag name="KSO_WM_BEAUTIFY_FLAG" val=""/>
  <p:tag name="KSO_WM_DIAGRAM_VIRTUALLY_FRAME" val="{&quot;height&quot;:335.1,&quot;left&quot;:8.5,&quot;top&quot;:43.75,&quot;width&quot;:710.65}"/>
</p:tagLst>
</file>

<file path=ppt/tags/tag66.xml><?xml version="1.0" encoding="utf-8"?>
<p:tagLst xmlns:p="http://schemas.openxmlformats.org/presentationml/2006/main">
  <p:tag name="KSO_WM_DIAGRAM_VIRTUALLY_FRAME" val="{&quot;height&quot;:335.1,&quot;left&quot;:8.5,&quot;top&quot;:43.75,&quot;width&quot;:710.65}"/>
</p:tagLst>
</file>

<file path=ppt/tags/tag67.xml><?xml version="1.0" encoding="utf-8"?>
<p:tagLst xmlns:p="http://schemas.openxmlformats.org/presentationml/2006/main">
  <p:tag name="KSO_WM_DIAGRAM_VIRTUALLY_FRAME" val="{&quot;height&quot;:335.1,&quot;left&quot;:8.5,&quot;top&quot;:43.75,&quot;width&quot;:710.65}"/>
</p:tagLst>
</file>

<file path=ppt/tags/tag68.xml><?xml version="1.0" encoding="utf-8"?>
<p:tagLst xmlns:p="http://schemas.openxmlformats.org/presentationml/2006/main">
  <p:tag name="KSO_WM_DIAGRAM_VIRTUALLY_FRAME" val="{&quot;height&quot;:335.1,&quot;left&quot;:8.5,&quot;top&quot;:43.75,&quot;width&quot;:710.65}"/>
</p:tagLst>
</file>

<file path=ppt/tags/tag69.xml><?xml version="1.0" encoding="utf-8"?>
<p:tagLst xmlns:p="http://schemas.openxmlformats.org/presentationml/2006/main">
  <p:tag name="KSO_WM_DIAGRAM_VIRTUALLY_FRAME" val="{&quot;height&quot;:335.1,&quot;left&quot;:8.5,&quot;top&quot;:43.75,&quot;width&quot;:710.65}"/>
</p:tagLst>
</file>

<file path=ppt/tags/tag70.xml><?xml version="1.0" encoding="utf-8"?>
<p:tagLst xmlns:p="http://schemas.openxmlformats.org/presentationml/2006/main">
  <p:tag name="KSO_WM_DIAGRAM_VIRTUALLY_FRAME" val="{&quot;height&quot;:335.1,&quot;left&quot;:8.5,&quot;top&quot;:43.75,&quot;width&quot;:710.65}"/>
</p:tagLst>
</file>

<file path=ppt/tags/tag71.xml><?xml version="1.0" encoding="utf-8"?>
<p:tagLst xmlns:p="http://schemas.openxmlformats.org/presentationml/2006/main">
  <p:tag name="KSO_WM_DIAGRAM_VIRTUALLY_FRAME" val="{&quot;height&quot;:335.1,&quot;left&quot;:8.5,&quot;top&quot;:43.75,&quot;width&quot;:710.65}"/>
</p:tagLst>
</file>

<file path=ppt/tags/tag72.xml><?xml version="1.0" encoding="utf-8"?>
<p:tagLst xmlns:p="http://schemas.openxmlformats.org/presentationml/2006/main">
  <p:tag name="KSO_WM_DIAGRAM_VIRTUALLY_FRAME" val="{&quot;height&quot;:335.1,&quot;left&quot;:8.5,&quot;top&quot;:43.75,&quot;width&quot;:710.65}"/>
</p:tagLst>
</file>

<file path=ppt/tags/tag73.xml><?xml version="1.0" encoding="utf-8"?>
<p:tagLst xmlns:p="http://schemas.openxmlformats.org/presentationml/2006/main">
  <p:tag name="KSO_WM_DIAGRAM_VIRTUALLY_FRAME" val="{&quot;height&quot;:335.1,&quot;left&quot;:8.5,&quot;top&quot;:43.75,&quot;width&quot;:710.65}"/>
</p:tagLst>
</file>

<file path=ppt/tags/tag74.xml><?xml version="1.0" encoding="utf-8"?>
<p:tagLst xmlns:p="http://schemas.openxmlformats.org/presentationml/2006/main">
  <p:tag name="KSO_WM_DIAGRAM_VIRTUALLY_FRAME" val="{&quot;height&quot;:335.1,&quot;left&quot;:8.5,&quot;top&quot;:43.75,&quot;width&quot;:710.65}"/>
</p:tagLst>
</file>

<file path=ppt/tags/tag75.xml><?xml version="1.0" encoding="utf-8"?>
<p:tagLst xmlns:p="http://schemas.openxmlformats.org/presentationml/2006/main">
  <p:tag name="KSO_WM_DIAGRAM_VIRTUALLY_FRAME" val="{&quot;height&quot;:335.1,&quot;left&quot;:8.5,&quot;top&quot;:43.75,&quot;width&quot;:710.65}"/>
</p:tagLst>
</file>

<file path=ppt/tags/tag76.xml><?xml version="1.0" encoding="utf-8"?>
<p:tagLst xmlns:p="http://schemas.openxmlformats.org/presentationml/2006/main">
  <p:tag name="KSO_WM_DIAGRAM_VIRTUALLY_FRAME" val="{&quot;height&quot;:356.25,&quot;left&quot;:0,&quot;top&quot;:49.4,&quot;width&quot;:720.0000787401575}"/>
</p:tagLst>
</file>

<file path=ppt/tags/tag77.xml><?xml version="1.0" encoding="utf-8"?>
<p:tagLst xmlns:p="http://schemas.openxmlformats.org/presentationml/2006/main">
  <p:tag name="KSO_WM_DIAGRAM_VIRTUALLY_FRAME" val="{&quot;height&quot;:356.25,&quot;left&quot;:0,&quot;top&quot;:49.4,&quot;width&quot;:720.0000787401575}"/>
</p:tagLst>
</file>

<file path=ppt/tags/tag78.xml><?xml version="1.0" encoding="utf-8"?>
<p:tagLst xmlns:p="http://schemas.openxmlformats.org/presentationml/2006/main">
  <p:tag name="KSO_WM_DIAGRAM_VIRTUALLY_FRAME" val="{&quot;height&quot;:356.25,&quot;left&quot;:0,&quot;top&quot;:49.4,&quot;width&quot;:720.0000787401575}"/>
</p:tagLst>
</file>

<file path=ppt/tags/tag79.xml><?xml version="1.0" encoding="utf-8"?>
<p:tagLst xmlns:p="http://schemas.openxmlformats.org/presentationml/2006/main">
  <p:tag name="KSO_WM_DIAGRAM_VIRTUALLY_FRAME" val="{&quot;height&quot;:356.25,&quot;left&quot;:0,&quot;top&quot;:49.4,&quot;width&quot;:720.0000787401575}"/>
</p:tagLst>
</file>

<file path=ppt/tags/tag80.xml><?xml version="1.0" encoding="utf-8"?>
<p:tagLst xmlns:p="http://schemas.openxmlformats.org/presentationml/2006/main">
  <p:tag name="KSO_WM_DIAGRAM_VIRTUALLY_FRAME" val="{&quot;height&quot;:356.25,&quot;left&quot;:0,&quot;top&quot;:49.4,&quot;width&quot;:720.0000787401575}"/>
</p:tagLst>
</file>

<file path=ppt/tags/tag81.xml><?xml version="1.0" encoding="utf-8"?>
<p:tagLst xmlns:p="http://schemas.openxmlformats.org/presentationml/2006/main">
  <p:tag name="KSO_WM_DIAGRAM_VIRTUALLY_FRAME" val="{&quot;height&quot;:356.25,&quot;left&quot;:0,&quot;top&quot;:49.4,&quot;width&quot;:720.0000787401575}"/>
</p:tagLst>
</file>

<file path=ppt/tags/tag82.xml><?xml version="1.0" encoding="utf-8"?>
<p:tagLst xmlns:p="http://schemas.openxmlformats.org/presentationml/2006/main">
  <p:tag name="KSO_WM_DIAGRAM_VIRTUALLY_FRAME" val="{&quot;height&quot;:356.25,&quot;left&quot;:0,&quot;top&quot;:49.4,&quot;width&quot;:720.0000787401575}"/>
</p:tagLst>
</file>

<file path=ppt/tags/tag83.xml><?xml version="1.0" encoding="utf-8"?>
<p:tagLst xmlns:p="http://schemas.openxmlformats.org/presentationml/2006/main">
  <p:tag name="KSO_WM_DIAGRAM_VIRTUALLY_FRAME" val="{&quot;height&quot;:356.25,&quot;left&quot;:0,&quot;top&quot;:49.4,&quot;width&quot;:720.0000787401575}"/>
</p:tagLst>
</file>

<file path=ppt/tags/tag84.xml><?xml version="1.0" encoding="utf-8"?>
<p:tagLst xmlns:p="http://schemas.openxmlformats.org/presentationml/2006/main">
  <p:tag name="KSO_WM_DIAGRAM_VIRTUALLY_FRAME" val="{&quot;height&quot;:356.25,&quot;left&quot;:0,&quot;top&quot;:49.4,&quot;width&quot;:720.0000787401575}"/>
</p:tagLst>
</file>

<file path=ppt/tags/tag85.xml><?xml version="1.0" encoding="utf-8"?>
<p:tagLst xmlns:p="http://schemas.openxmlformats.org/presentationml/2006/main">
  <p:tag name="KSO_WM_DIAGRAM_VIRTUALLY_FRAME" val="{&quot;height&quot;:356.25,&quot;left&quot;:0,&quot;top&quot;:49.4,&quot;width&quot;:720.0000787401575}"/>
</p:tagLst>
</file>

<file path=ppt/tags/tag86.xml><?xml version="1.0" encoding="utf-8"?>
<p:tagLst xmlns:p="http://schemas.openxmlformats.org/presentationml/2006/main">
  <p:tag name="KSO_WM_DIAGRAM_VIRTUALLY_FRAME" val="{&quot;height&quot;:356.25,&quot;left&quot;:0,&quot;top&quot;:49.4,&quot;width&quot;:720.0000787401575}"/>
</p:tagLst>
</file>

<file path=ppt/tags/tag87.xml><?xml version="1.0" encoding="utf-8"?>
<p:tagLst xmlns:p="http://schemas.openxmlformats.org/presentationml/2006/main">
  <p:tag name="KSO_WM_DIAGRAM_VIRTUALLY_FRAME" val="{&quot;height&quot;:356.25,&quot;left&quot;:0,&quot;top&quot;:49.4,&quot;width&quot;:720.0000787401575}"/>
</p:tagLst>
</file>

<file path=ppt/tags/tag88.xml><?xml version="1.0" encoding="utf-8"?>
<p:tagLst xmlns:p="http://schemas.openxmlformats.org/presentationml/2006/main">
  <p:tag name="KSO_WM_DIAGRAM_VIRTUALLY_FRAME" val="{&quot;height&quot;:356.25,&quot;left&quot;:0,&quot;top&quot;:49.4,&quot;width&quot;:720.0000787401575}"/>
</p:tagLst>
</file>

<file path=ppt/tags/tag89.xml><?xml version="1.0" encoding="utf-8"?>
<p:tagLst xmlns:p="http://schemas.openxmlformats.org/presentationml/2006/main">
  <p:tag name="KSO_WM_DIAGRAM_VIRTUALLY_FRAME" val="{&quot;height&quot;:356.25,&quot;left&quot;:0,&quot;top&quot;:49.4,&quot;width&quot;:720.0000787401575}"/>
</p:tagLst>
</file>

<file path=ppt/tags/tag90.xml><?xml version="1.0" encoding="utf-8"?>
<p:tagLst xmlns:p="http://schemas.openxmlformats.org/presentationml/2006/main">
  <p:tag name="KSO_WM_DIAGRAM_VIRTUALLY_FRAME" val="{&quot;height&quot;:356.25,&quot;left&quot;:0,&quot;top&quot;:49.4,&quot;width&quot;:720.0000787401575}"/>
</p:tagLst>
</file>

<file path=ppt/tags/tag91.xml><?xml version="1.0" encoding="utf-8"?>
<p:tagLst xmlns:p="http://schemas.openxmlformats.org/presentationml/2006/main">
  <p:tag name="KSO_WM_DIAGRAM_VIRTUALLY_FRAME" val="{&quot;height&quot;:356.25,&quot;left&quot;:0,&quot;top&quot;:49.4,&quot;width&quot;:720.0000787401575}"/>
</p:tagLst>
</file>

<file path=ppt/tags/tag92.xml><?xml version="1.0" encoding="utf-8"?>
<p:tagLst xmlns:p="http://schemas.openxmlformats.org/presentationml/2006/main">
  <p:tag name="KSO_WM_DIAGRAM_VIRTUALLY_FRAME" val="{&quot;height&quot;:356.25,&quot;left&quot;:0,&quot;top&quot;:49.4,&quot;width&quot;:720.0000787401575}"/>
</p:tagLst>
</file>

<file path=ppt/tags/tag93.xml><?xml version="1.0" encoding="utf-8"?>
<p:tagLst xmlns:p="http://schemas.openxmlformats.org/presentationml/2006/main">
  <p:tag name="KSO_WM_DIAGRAM_VIRTUALLY_FRAME" val="{&quot;height&quot;:356.25,&quot;left&quot;:0,&quot;top&quot;:49.4,&quot;width&quot;:720.0000787401575}"/>
</p:tagLst>
</file>

<file path=ppt/tags/tag94.xml><?xml version="1.0" encoding="utf-8"?>
<p:tagLst xmlns:p="http://schemas.openxmlformats.org/presentationml/2006/main">
  <p:tag name="KSO_WM_DIAGRAM_VIRTUALLY_FRAME" val="{&quot;height&quot;:356.25,&quot;left&quot;:0,&quot;top&quot;:49.4,&quot;width&quot;:720.0000787401575}"/>
</p:tagLst>
</file>

<file path=ppt/tags/tag95.xml><?xml version="1.0" encoding="utf-8"?>
<p:tagLst xmlns:p="http://schemas.openxmlformats.org/presentationml/2006/main">
  <p:tag name="KSO_WM_DIAGRAM_VIRTUALLY_FRAME" val="{&quot;height&quot;:356.25,&quot;left&quot;:0,&quot;top&quot;:49.4,&quot;width&quot;:720.0000787401575}"/>
</p:tagLst>
</file>

<file path=ppt/tags/tag96.xml><?xml version="1.0" encoding="utf-8"?>
<p:tagLst xmlns:p="http://schemas.openxmlformats.org/presentationml/2006/main">
  <p:tag name="KSO_WM_DIAGRAM_VIRTUALLY_FRAME" val="{&quot;height&quot;:356.25,&quot;left&quot;:0,&quot;top&quot;:49.4,&quot;width&quot;:720.0000787401575}"/>
</p:tagLst>
</file>

<file path=ppt/tags/tag97.xml><?xml version="1.0" encoding="utf-8"?>
<p:tagLst xmlns:p="http://schemas.openxmlformats.org/presentationml/2006/main">
  <p:tag name="commondata" val="eyJjb3VudCI6MTEsImhkaWQiOiIzNmVlMDQ4OTIxZjBhZGNlNjgwMDNjOTc3MWJhMjg1ZiIsInVzZXJDb3VudCI6MTF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5331</Words>
  <Application>WPS 演示</Application>
  <PresentationFormat>全屏显示(16:9)</PresentationFormat>
  <Paragraphs>315</Paragraphs>
  <Slides>23</Slides>
  <Notes>11</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Arial</vt:lpstr>
      <vt:lpstr>宋体</vt:lpstr>
      <vt:lpstr>Wingdings</vt:lpstr>
      <vt:lpstr>方正品尚黑简体</vt:lpstr>
      <vt:lpstr>华文新魏</vt:lpstr>
      <vt:lpstr>微软雅黑</vt:lpstr>
      <vt:lpstr>楷体</vt:lpstr>
      <vt:lpstr>黑体</vt:lpstr>
      <vt:lpstr>Aharoni</vt:lpstr>
      <vt:lpstr>Arial Unicode MS</vt:lpstr>
      <vt:lpstr>Calibri</vt:lpstr>
      <vt:lpstr>Arial Unicode MS</vt:lpstr>
      <vt:lpstr>굴림</vt:lpstr>
      <vt:lpstr>Malgun Gothic</vt:lpstr>
      <vt:lpstr>Yu Gothic UI Semibold</vt:lpstr>
      <vt:lpstr>仿宋_GB2312</vt:lpstr>
      <vt:lpstr>仿宋</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jsj</dc:creator>
  <cp:lastModifiedBy>陈唔噜</cp:lastModifiedBy>
  <cp:revision>86</cp:revision>
  <dcterms:created xsi:type="dcterms:W3CDTF">2016-03-02T05:47:00Z</dcterms:created>
  <dcterms:modified xsi:type="dcterms:W3CDTF">2025-04-15T04:29:13Z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2052-12.1.0.20784</vt:lpwstr>
  </property>
  <property fmtid="{D5CDD505-2E9C-101B-9397-08002B2CF9AE}" pid="3" name="KSOTemplateUUID">
    <vt:lpwstr>v1.0_mb_dBFrex6WPncIuUfctqFe/A==</vt:lpwstr>
  </property>
  <property fmtid="{D5CDD505-2E9C-101B-9397-08002B2CF9AE}" pid="4" name="ICV">
    <vt:lpwstr>C77E47A360B94BEDBB42849D304F0DE0_11</vt:lpwstr>
  </property>
</Properties>
</file>